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90" r:id="rId4"/>
    <p:sldId id="265" r:id="rId5"/>
    <p:sldId id="267" r:id="rId6"/>
    <p:sldId id="268" r:id="rId7"/>
    <p:sldId id="258" r:id="rId8"/>
    <p:sldId id="260" r:id="rId9"/>
    <p:sldId id="309" r:id="rId10"/>
    <p:sldId id="310" r:id="rId11"/>
    <p:sldId id="311" r:id="rId12"/>
    <p:sldId id="314" r:id="rId13"/>
    <p:sldId id="313" r:id="rId14"/>
    <p:sldId id="264" r:id="rId15"/>
    <p:sldId id="278" r:id="rId16"/>
    <p:sldId id="270" r:id="rId17"/>
    <p:sldId id="276" r:id="rId18"/>
    <p:sldId id="291" r:id="rId19"/>
    <p:sldId id="303" r:id="rId20"/>
    <p:sldId id="287" r:id="rId21"/>
    <p:sldId id="289" r:id="rId22"/>
  </p:sldIdLst>
  <p:sldSz cx="9144000" cy="6858000" type="screen4x3"/>
  <p:notesSz cx="6797675" cy="9928225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00"/>
    <a:srgbClr val="FFFF66"/>
    <a:srgbClr val="CCFFCC"/>
    <a:srgbClr val="FFFF00"/>
    <a:srgbClr val="3333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 mitjà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Estil mitjà 2 - èmfasi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Estil mitjà 1 - èmfasi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Estil mitjà 1 - èmfas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52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AD54A-A23D-446D-92CC-38817C2D288B}" type="datetimeFigureOut">
              <a:rPr lang="es-ES" smtClean="0"/>
              <a:pPr/>
              <a:t>20/02/2020</a:t>
            </a:fld>
            <a:endParaRPr lang="es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FC8D2-41DB-474F-8210-CADB6CC75BB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28948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FC8D2-41DB-474F-8210-CADB6CC75BB9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03166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9C78-C100-4430-89B7-8ED79CD482F4}" type="datetimeFigureOut">
              <a:rPr lang="ca-ES" smtClean="0"/>
              <a:pPr/>
              <a:t>20/2/2020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CC51-9ED7-4C2F-9420-92D9F5002272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491329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9C78-C100-4430-89B7-8ED79CD482F4}" type="datetimeFigureOut">
              <a:rPr lang="ca-ES" smtClean="0"/>
              <a:pPr/>
              <a:t>20/2/2020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CC51-9ED7-4C2F-9420-92D9F5002272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83114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9C78-C100-4430-89B7-8ED79CD482F4}" type="datetimeFigureOut">
              <a:rPr lang="ca-ES" smtClean="0"/>
              <a:pPr/>
              <a:t>20/2/2020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CC51-9ED7-4C2F-9420-92D9F5002272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3162808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9C78-C100-4430-89B7-8ED79CD482F4}" type="datetimeFigureOut">
              <a:rPr lang="ca-ES" smtClean="0"/>
              <a:pPr/>
              <a:t>20/2/2020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CC51-9ED7-4C2F-9420-92D9F5002272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297922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9C78-C100-4430-89B7-8ED79CD482F4}" type="datetimeFigureOut">
              <a:rPr lang="ca-ES" smtClean="0"/>
              <a:pPr/>
              <a:t>20/2/2020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CC51-9ED7-4C2F-9420-92D9F5002272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2868999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9C78-C100-4430-89B7-8ED79CD482F4}" type="datetimeFigureOut">
              <a:rPr lang="ca-ES" smtClean="0"/>
              <a:pPr/>
              <a:t>20/2/2020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CC51-9ED7-4C2F-9420-92D9F5002272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4255433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9C78-C100-4430-89B7-8ED79CD482F4}" type="datetimeFigureOut">
              <a:rPr lang="ca-ES" smtClean="0"/>
              <a:pPr/>
              <a:t>20/2/2020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CC51-9ED7-4C2F-9420-92D9F5002272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3411192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9C78-C100-4430-89B7-8ED79CD482F4}" type="datetimeFigureOut">
              <a:rPr lang="ca-ES" smtClean="0"/>
              <a:pPr/>
              <a:t>20/2/2020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CC51-9ED7-4C2F-9420-92D9F5002272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4013248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9C78-C100-4430-89B7-8ED79CD482F4}" type="datetimeFigureOut">
              <a:rPr lang="ca-ES" smtClean="0"/>
              <a:pPr/>
              <a:t>20/2/2020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CC51-9ED7-4C2F-9420-92D9F5002272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4112235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9C78-C100-4430-89B7-8ED79CD482F4}" type="datetimeFigureOut">
              <a:rPr lang="ca-ES" smtClean="0"/>
              <a:pPr/>
              <a:t>20/2/2020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CC51-9ED7-4C2F-9420-92D9F5002272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1616406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9C78-C100-4430-89B7-8ED79CD482F4}" type="datetimeFigureOut">
              <a:rPr lang="ca-ES" smtClean="0"/>
              <a:pPr/>
              <a:t>20/2/2020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CC51-9ED7-4C2F-9420-92D9F5002272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1371467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E9C78-C100-4430-89B7-8ED79CD482F4}" type="datetimeFigureOut">
              <a:rPr lang="ca-ES" smtClean="0"/>
              <a:pPr/>
              <a:t>20/2/2020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1CC51-9ED7-4C2F-9420-92D9F5002272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377184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.pdi@upc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pc.edu/encarrecdocen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t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88640"/>
            <a:ext cx="4032448" cy="108012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75656" y="2780929"/>
            <a:ext cx="6768752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800" dirty="0" smtClean="0">
                <a:solidFill>
                  <a:srgbClr val="0000FF"/>
                </a:solidFill>
              </a:rPr>
              <a:t>Doc 8/1-2020 </a:t>
            </a:r>
          </a:p>
          <a:p>
            <a:r>
              <a:rPr lang="ca-ES" sz="3600" b="1" dirty="0" smtClean="0">
                <a:solidFill>
                  <a:srgbClr val="0000FF"/>
                </a:solidFill>
              </a:rPr>
              <a:t>Encàrrec </a:t>
            </a:r>
            <a:r>
              <a:rPr lang="ca-ES" sz="3600" b="1" dirty="0">
                <a:solidFill>
                  <a:srgbClr val="0000FF"/>
                </a:solidFill>
              </a:rPr>
              <a:t>Docent </a:t>
            </a:r>
            <a:r>
              <a:rPr lang="ca-ES" sz="3600" b="1" dirty="0" smtClean="0">
                <a:solidFill>
                  <a:srgbClr val="0000FF"/>
                </a:solidFill>
              </a:rPr>
              <a:t>EPSEVG </a:t>
            </a:r>
            <a:r>
              <a:rPr lang="ca-ES" sz="3600" b="1" dirty="0" smtClean="0">
                <a:solidFill>
                  <a:srgbClr val="0000FF"/>
                </a:solidFill>
              </a:rPr>
              <a:t>2020/21</a:t>
            </a:r>
          </a:p>
          <a:p>
            <a:r>
              <a:rPr lang="ca-ES" sz="3600" b="1" dirty="0" smtClean="0">
                <a:solidFill>
                  <a:srgbClr val="0000FF"/>
                </a:solidFill>
              </a:rPr>
              <a:t>Presentació</a:t>
            </a:r>
            <a:endParaRPr lang="ca-ES" sz="3600" b="1" dirty="0" smtClean="0">
              <a:solidFill>
                <a:srgbClr val="0000FF"/>
              </a:solidFill>
            </a:endParaRPr>
          </a:p>
          <a:p>
            <a:endParaRPr lang="ca-ES" dirty="0" smtClean="0"/>
          </a:p>
          <a:p>
            <a:r>
              <a:rPr lang="ca-ES" dirty="0" smtClean="0"/>
              <a:t>Proposta </a:t>
            </a:r>
            <a:r>
              <a:rPr lang="ca-ES" dirty="0" smtClean="0"/>
              <a:t>de la Comissió de Coordinació Docent del </a:t>
            </a:r>
            <a:r>
              <a:rPr lang="ca-ES" dirty="0" smtClean="0"/>
              <a:t>20/2/2020</a:t>
            </a:r>
          </a:p>
          <a:p>
            <a:r>
              <a:rPr lang="ca-ES" dirty="0" smtClean="0"/>
              <a:t>Resum del Doc 3/1-2020  Encàrrec Docent EPSEVG 2020721</a:t>
            </a:r>
            <a:endParaRPr lang="es-ES" sz="2800" dirty="0" smtClean="0"/>
          </a:p>
          <a:p>
            <a:endParaRPr lang="ca-ES" sz="2800" b="1" dirty="0" smtClean="0">
              <a:solidFill>
                <a:srgbClr val="0000FF"/>
              </a:solidFill>
            </a:endParaRPr>
          </a:p>
          <a:p>
            <a:r>
              <a:rPr lang="ca-ES" sz="2400" dirty="0" smtClean="0">
                <a:solidFill>
                  <a:srgbClr val="0000FF"/>
                </a:solidFill>
              </a:rPr>
              <a:t>Junta d’Escola del 27/2/2020</a:t>
            </a:r>
            <a:endParaRPr lang="ca-E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8890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190650"/>
            <a:ext cx="8496944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b="1" dirty="0">
                <a:solidFill>
                  <a:srgbClr val="0000FF"/>
                </a:solidFill>
              </a:rPr>
              <a:t>Encàrrec Docent EPSEVG </a:t>
            </a:r>
            <a:r>
              <a:rPr lang="ca-ES" sz="2400" b="1" dirty="0" smtClean="0">
                <a:solidFill>
                  <a:srgbClr val="0000FF"/>
                </a:solidFill>
              </a:rPr>
              <a:t>2020/21</a:t>
            </a:r>
            <a:endParaRPr lang="ca-ES" sz="2400" dirty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r>
              <a:rPr lang="ca-ES" b="1" dirty="0" smtClean="0">
                <a:solidFill>
                  <a:srgbClr val="0000FF"/>
                </a:solidFill>
              </a:rPr>
              <a:t>4. </a:t>
            </a:r>
            <a:r>
              <a:rPr lang="ca-ES" b="1" dirty="0" smtClean="0">
                <a:solidFill>
                  <a:srgbClr val="0000FF"/>
                </a:solidFill>
              </a:rPr>
              <a:t>1. Optatives </a:t>
            </a:r>
            <a:r>
              <a:rPr lang="ca-ES" b="1" dirty="0" smtClean="0">
                <a:solidFill>
                  <a:srgbClr val="0000FF"/>
                </a:solidFill>
              </a:rPr>
              <a:t>i </a:t>
            </a:r>
            <a:r>
              <a:rPr lang="ca-ES" b="1" dirty="0" smtClean="0">
                <a:solidFill>
                  <a:srgbClr val="0000FF"/>
                </a:solidFill>
              </a:rPr>
              <a:t>itineraris:</a:t>
            </a:r>
          </a:p>
          <a:p>
            <a:pPr>
              <a:spcBef>
                <a:spcPts val="600"/>
              </a:spcBef>
            </a:pPr>
            <a:endParaRPr lang="ca-ES" sz="2400" b="1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endParaRPr lang="ca-ES" sz="2400" b="1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endParaRPr lang="ca-ES" sz="2400" b="1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endParaRPr lang="ca-ES" sz="2400" b="1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endParaRPr lang="ca-ES" sz="2400" b="1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endParaRPr lang="ca-ES" sz="1600" dirty="0" smtClean="0">
              <a:solidFill>
                <a:srgbClr val="0000FF"/>
              </a:solidFill>
            </a:endParaRPr>
          </a:p>
        </p:txBody>
      </p:sp>
      <p:pic>
        <p:nvPicPr>
          <p:cNvPr id="5" name="Imat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88640"/>
            <a:ext cx="4032448" cy="108012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213" y="1916832"/>
            <a:ext cx="879157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190650"/>
            <a:ext cx="8496944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b="1" dirty="0">
                <a:solidFill>
                  <a:srgbClr val="0000FF"/>
                </a:solidFill>
              </a:rPr>
              <a:t>Encàrrec Docent EPSEVG </a:t>
            </a:r>
            <a:r>
              <a:rPr lang="ca-ES" sz="2400" b="1" dirty="0" smtClean="0">
                <a:solidFill>
                  <a:srgbClr val="0000FF"/>
                </a:solidFill>
              </a:rPr>
              <a:t>2020/21</a:t>
            </a:r>
            <a:endParaRPr lang="ca-ES" sz="2400" dirty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r>
              <a:rPr lang="ca-ES" b="1" dirty="0" smtClean="0">
                <a:solidFill>
                  <a:srgbClr val="0000FF"/>
                </a:solidFill>
              </a:rPr>
              <a:t>4. </a:t>
            </a:r>
            <a:r>
              <a:rPr lang="ca-ES" b="1" dirty="0" smtClean="0">
                <a:solidFill>
                  <a:srgbClr val="0000FF"/>
                </a:solidFill>
              </a:rPr>
              <a:t>1. Optatives </a:t>
            </a:r>
            <a:r>
              <a:rPr lang="ca-ES" b="1" dirty="0" smtClean="0">
                <a:solidFill>
                  <a:srgbClr val="0000FF"/>
                </a:solidFill>
              </a:rPr>
              <a:t>i </a:t>
            </a:r>
            <a:r>
              <a:rPr lang="ca-ES" b="1" dirty="0" smtClean="0">
                <a:solidFill>
                  <a:srgbClr val="0000FF"/>
                </a:solidFill>
              </a:rPr>
              <a:t>itineraris:</a:t>
            </a:r>
          </a:p>
          <a:p>
            <a:pPr>
              <a:spcBef>
                <a:spcPts val="600"/>
              </a:spcBef>
            </a:pPr>
            <a:endParaRPr lang="ca-ES" sz="2400" b="1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endParaRPr lang="ca-ES" sz="2400" b="1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endParaRPr lang="ca-ES" sz="2400" b="1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endParaRPr lang="ca-ES" sz="2400" b="1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endParaRPr lang="ca-ES" sz="2400" b="1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endParaRPr lang="ca-ES" sz="1600" dirty="0" smtClean="0">
              <a:solidFill>
                <a:srgbClr val="0000FF"/>
              </a:solidFill>
            </a:endParaRPr>
          </a:p>
        </p:txBody>
      </p:sp>
      <p:pic>
        <p:nvPicPr>
          <p:cNvPr id="5" name="Imat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88640"/>
            <a:ext cx="4032448" cy="108012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263" y="2060848"/>
            <a:ext cx="8753475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179512" y="3182496"/>
            <a:ext cx="8784976" cy="212976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1873032" y="5065737"/>
            <a:ext cx="1274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ELECTRICITAT</a:t>
            </a:r>
            <a:endParaRPr lang="es-ES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190650"/>
            <a:ext cx="8496944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b="1" dirty="0">
                <a:solidFill>
                  <a:srgbClr val="0000FF"/>
                </a:solidFill>
              </a:rPr>
              <a:t>Encàrrec Docent EPSEVG </a:t>
            </a:r>
            <a:r>
              <a:rPr lang="ca-ES" sz="2400" b="1" dirty="0" smtClean="0">
                <a:solidFill>
                  <a:srgbClr val="0000FF"/>
                </a:solidFill>
              </a:rPr>
              <a:t>2020/21</a:t>
            </a:r>
            <a:endParaRPr lang="ca-ES" sz="2400" dirty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r>
              <a:rPr lang="ca-ES" b="1" dirty="0" smtClean="0">
                <a:solidFill>
                  <a:srgbClr val="0000FF"/>
                </a:solidFill>
              </a:rPr>
              <a:t>4. </a:t>
            </a:r>
            <a:r>
              <a:rPr lang="ca-ES" b="1" dirty="0" smtClean="0">
                <a:solidFill>
                  <a:srgbClr val="0000FF"/>
                </a:solidFill>
              </a:rPr>
              <a:t>1. Optatives </a:t>
            </a:r>
            <a:r>
              <a:rPr lang="ca-ES" b="1" dirty="0" smtClean="0">
                <a:solidFill>
                  <a:srgbClr val="0000FF"/>
                </a:solidFill>
              </a:rPr>
              <a:t>i </a:t>
            </a:r>
            <a:r>
              <a:rPr lang="ca-ES" b="1" dirty="0" smtClean="0">
                <a:solidFill>
                  <a:srgbClr val="0000FF"/>
                </a:solidFill>
              </a:rPr>
              <a:t>itineraris:</a:t>
            </a:r>
          </a:p>
          <a:p>
            <a:pPr>
              <a:spcBef>
                <a:spcPts val="600"/>
              </a:spcBef>
            </a:pPr>
            <a:endParaRPr lang="ca-ES" sz="2400" b="1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endParaRPr lang="ca-ES" sz="2400" b="1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endParaRPr lang="ca-ES" sz="2400" b="1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endParaRPr lang="ca-ES" sz="2400" b="1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endParaRPr lang="ca-ES" sz="2400" b="1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endParaRPr lang="ca-ES" sz="1600" dirty="0" smtClean="0">
              <a:solidFill>
                <a:srgbClr val="0000FF"/>
              </a:solidFill>
            </a:endParaRPr>
          </a:p>
        </p:txBody>
      </p:sp>
      <p:pic>
        <p:nvPicPr>
          <p:cNvPr id="5" name="Imat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88640"/>
            <a:ext cx="4032448" cy="1080120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8" y="2083643"/>
            <a:ext cx="8848725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190650"/>
            <a:ext cx="8496944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b="1" dirty="0">
                <a:solidFill>
                  <a:srgbClr val="0000FF"/>
                </a:solidFill>
              </a:rPr>
              <a:t>Encàrrec Docent EPSEVG </a:t>
            </a:r>
            <a:r>
              <a:rPr lang="ca-ES" sz="2400" b="1" dirty="0" smtClean="0">
                <a:solidFill>
                  <a:srgbClr val="0000FF"/>
                </a:solidFill>
              </a:rPr>
              <a:t>2020/21</a:t>
            </a:r>
            <a:endParaRPr lang="ca-ES" sz="2400" dirty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r>
              <a:rPr lang="ca-ES" b="1" dirty="0" smtClean="0">
                <a:solidFill>
                  <a:srgbClr val="0000FF"/>
                </a:solidFill>
              </a:rPr>
              <a:t>4. </a:t>
            </a:r>
            <a:r>
              <a:rPr lang="ca-ES" b="1" dirty="0" smtClean="0">
                <a:solidFill>
                  <a:srgbClr val="0000FF"/>
                </a:solidFill>
              </a:rPr>
              <a:t>1. Optatives </a:t>
            </a:r>
            <a:r>
              <a:rPr lang="ca-ES" b="1" dirty="0" smtClean="0">
                <a:solidFill>
                  <a:srgbClr val="0000FF"/>
                </a:solidFill>
              </a:rPr>
              <a:t>i </a:t>
            </a:r>
            <a:r>
              <a:rPr lang="ca-ES" b="1" dirty="0" smtClean="0">
                <a:solidFill>
                  <a:srgbClr val="0000FF"/>
                </a:solidFill>
              </a:rPr>
              <a:t>itineraris:</a:t>
            </a:r>
          </a:p>
          <a:p>
            <a:pPr>
              <a:spcBef>
                <a:spcPts val="600"/>
              </a:spcBef>
            </a:pPr>
            <a:endParaRPr lang="ca-ES" sz="2400" b="1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endParaRPr lang="ca-ES" sz="2400" b="1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endParaRPr lang="ca-ES" sz="2400" b="1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endParaRPr lang="ca-ES" sz="2400" b="1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endParaRPr lang="ca-ES" sz="2400" b="1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endParaRPr lang="ca-ES" sz="1600" dirty="0" smtClean="0">
              <a:solidFill>
                <a:srgbClr val="0000FF"/>
              </a:solidFill>
            </a:endParaRPr>
          </a:p>
        </p:txBody>
      </p:sp>
      <p:pic>
        <p:nvPicPr>
          <p:cNvPr id="5" name="Imat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88640"/>
            <a:ext cx="4032448" cy="1080120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213" y="2252811"/>
            <a:ext cx="8791575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474345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 </a:t>
            </a:r>
            <a:endParaRPr lang="ca-ES" dirty="0"/>
          </a:p>
        </p:txBody>
      </p:sp>
      <p:sp>
        <p:nvSpPr>
          <p:cNvPr id="3" name="Rectangle 2"/>
          <p:cNvSpPr/>
          <p:nvPr/>
        </p:nvSpPr>
        <p:spPr>
          <a:xfrm>
            <a:off x="467544" y="1215618"/>
            <a:ext cx="8496944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b="1" dirty="0">
                <a:solidFill>
                  <a:srgbClr val="0000FF"/>
                </a:solidFill>
              </a:rPr>
              <a:t>Encàrrec Docent EPSEVG </a:t>
            </a:r>
            <a:r>
              <a:rPr lang="ca-ES" sz="2400" b="1" dirty="0" smtClean="0">
                <a:solidFill>
                  <a:srgbClr val="0000FF"/>
                </a:solidFill>
              </a:rPr>
              <a:t>2020/21</a:t>
            </a:r>
          </a:p>
          <a:p>
            <a:pPr>
              <a:spcBef>
                <a:spcPts val="600"/>
              </a:spcBef>
            </a:pPr>
            <a:r>
              <a:rPr lang="ca-ES" b="1" dirty="0" smtClean="0">
                <a:solidFill>
                  <a:srgbClr val="0000FF"/>
                </a:solidFill>
              </a:rPr>
              <a:t>4</a:t>
            </a:r>
            <a:r>
              <a:rPr lang="ca-ES" b="1" dirty="0" smtClean="0">
                <a:solidFill>
                  <a:srgbClr val="0000FF"/>
                </a:solidFill>
              </a:rPr>
              <a:t>. </a:t>
            </a:r>
            <a:r>
              <a:rPr lang="ca-ES" b="1" dirty="0" smtClean="0">
                <a:solidFill>
                  <a:srgbClr val="0000FF"/>
                </a:solidFill>
              </a:rPr>
              <a:t>2. Assignatures </a:t>
            </a:r>
            <a:r>
              <a:rPr lang="ca-ES" b="1" dirty="0" smtClean="0">
                <a:solidFill>
                  <a:srgbClr val="0000FF"/>
                </a:solidFill>
              </a:rPr>
              <a:t>compartides entre </a:t>
            </a:r>
            <a:r>
              <a:rPr lang="ca-ES" b="1" dirty="0" smtClean="0">
                <a:solidFill>
                  <a:srgbClr val="0000FF"/>
                </a:solidFill>
              </a:rPr>
              <a:t>departaments</a:t>
            </a:r>
          </a:p>
          <a:p>
            <a:endParaRPr lang="ca-ES" b="1" dirty="0" smtClean="0"/>
          </a:p>
          <a:p>
            <a:r>
              <a:rPr lang="ca-ES" dirty="0" smtClean="0"/>
              <a:t>Noves assignatures compartides:</a:t>
            </a:r>
          </a:p>
          <a:p>
            <a:endParaRPr lang="ca-ES" b="1" dirty="0" smtClean="0">
              <a:solidFill>
                <a:srgbClr val="0000FF"/>
              </a:solidFill>
            </a:endParaRPr>
          </a:p>
          <a:p>
            <a:endParaRPr lang="ca-ES" b="1" dirty="0" smtClean="0">
              <a:solidFill>
                <a:srgbClr val="0000FF"/>
              </a:solidFill>
            </a:endParaRPr>
          </a:p>
          <a:p>
            <a:endParaRPr lang="ca-ES" b="1" dirty="0" smtClean="0">
              <a:solidFill>
                <a:srgbClr val="0000FF"/>
              </a:solidFill>
            </a:endParaRPr>
          </a:p>
          <a:p>
            <a:endParaRPr lang="ca-ES" b="1" dirty="0" smtClean="0">
              <a:solidFill>
                <a:srgbClr val="0000FF"/>
              </a:solidFill>
            </a:endParaRPr>
          </a:p>
          <a:p>
            <a:endParaRPr lang="ca-ES" b="1" dirty="0" smtClean="0">
              <a:solidFill>
                <a:srgbClr val="0000FF"/>
              </a:solidFill>
            </a:endParaRPr>
          </a:p>
          <a:p>
            <a:endParaRPr lang="ca-ES" b="1" dirty="0" smtClean="0">
              <a:solidFill>
                <a:srgbClr val="0000FF"/>
              </a:solidFill>
            </a:endParaRPr>
          </a:p>
          <a:p>
            <a:endParaRPr lang="ca-ES" b="1" dirty="0" smtClean="0">
              <a:solidFill>
                <a:srgbClr val="0000FF"/>
              </a:solidFill>
            </a:endParaRPr>
          </a:p>
          <a:p>
            <a:endParaRPr lang="ca-ES" b="1" dirty="0" smtClean="0">
              <a:solidFill>
                <a:srgbClr val="0000FF"/>
              </a:solidFill>
            </a:endParaRPr>
          </a:p>
          <a:p>
            <a:endParaRPr lang="ca-ES" b="1" dirty="0" smtClean="0">
              <a:solidFill>
                <a:srgbClr val="0000FF"/>
              </a:solidFill>
            </a:endParaRPr>
          </a:p>
          <a:p>
            <a:endParaRPr lang="ca-ES" b="1" dirty="0" smtClean="0">
              <a:solidFill>
                <a:srgbClr val="0000FF"/>
              </a:solidFill>
            </a:endParaRPr>
          </a:p>
          <a:p>
            <a:endParaRPr lang="ca-ES" b="1" dirty="0" smtClean="0">
              <a:solidFill>
                <a:srgbClr val="0000FF"/>
              </a:solidFill>
            </a:endParaRPr>
          </a:p>
          <a:p>
            <a:pPr marL="285750" indent="-285750">
              <a:buFontTx/>
              <a:buChar char="-"/>
            </a:pPr>
            <a:endParaRPr lang="ca-ES" sz="1400" dirty="0" smtClean="0"/>
          </a:p>
          <a:p>
            <a:pPr marL="285750" indent="-285750">
              <a:buFontTx/>
              <a:buChar char="-"/>
            </a:pPr>
            <a:endParaRPr lang="ca-ES" sz="1400" dirty="0" smtClean="0"/>
          </a:p>
          <a:p>
            <a:pPr marL="285750" indent="-285750">
              <a:buFontTx/>
              <a:buChar char="-"/>
            </a:pPr>
            <a:endParaRPr lang="ca-ES" sz="1600" dirty="0" smtClean="0">
              <a:solidFill>
                <a:srgbClr val="0000FF"/>
              </a:solidFill>
            </a:endParaRPr>
          </a:p>
        </p:txBody>
      </p:sp>
      <p:pic>
        <p:nvPicPr>
          <p:cNvPr id="5" name="Imat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88640"/>
            <a:ext cx="4032448" cy="1080120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525" y="2636912"/>
            <a:ext cx="875347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15145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t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88640"/>
            <a:ext cx="4032448" cy="1080120"/>
          </a:xfrm>
          <a:prstGeom prst="rect">
            <a:avLst/>
          </a:prstGeom>
        </p:spPr>
      </p:pic>
      <p:sp>
        <p:nvSpPr>
          <p:cNvPr id="6" name="Rectangle 2"/>
          <p:cNvSpPr/>
          <p:nvPr/>
        </p:nvSpPr>
        <p:spPr>
          <a:xfrm>
            <a:off x="467544" y="1226651"/>
            <a:ext cx="8496944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b="1" dirty="0">
                <a:solidFill>
                  <a:srgbClr val="0000FF"/>
                </a:solidFill>
              </a:rPr>
              <a:t>Encàrrec Docent EPSEVG </a:t>
            </a:r>
            <a:r>
              <a:rPr lang="ca-ES" sz="2400" b="1" dirty="0" smtClean="0">
                <a:solidFill>
                  <a:srgbClr val="0000FF"/>
                </a:solidFill>
              </a:rPr>
              <a:t>2020/21</a:t>
            </a:r>
          </a:p>
          <a:p>
            <a:pPr>
              <a:spcBef>
                <a:spcPts val="600"/>
              </a:spcBef>
            </a:pPr>
            <a:r>
              <a:rPr lang="ca-ES" b="1" dirty="0" smtClean="0">
                <a:solidFill>
                  <a:srgbClr val="0000FF"/>
                </a:solidFill>
              </a:rPr>
              <a:t>4</a:t>
            </a:r>
            <a:r>
              <a:rPr lang="ca-ES" b="1" dirty="0" smtClean="0">
                <a:solidFill>
                  <a:srgbClr val="0000FF"/>
                </a:solidFill>
              </a:rPr>
              <a:t>. </a:t>
            </a:r>
            <a:r>
              <a:rPr lang="ca-ES" b="1" dirty="0" smtClean="0">
                <a:solidFill>
                  <a:srgbClr val="0000FF"/>
                </a:solidFill>
              </a:rPr>
              <a:t>3. </a:t>
            </a:r>
            <a:r>
              <a:rPr lang="ca-ES" b="1" dirty="0" err="1" smtClean="0">
                <a:solidFill>
                  <a:srgbClr val="0000FF"/>
                </a:solidFill>
              </a:rPr>
              <a:t>European</a:t>
            </a:r>
            <a:r>
              <a:rPr lang="ca-ES" b="1" dirty="0" smtClean="0">
                <a:solidFill>
                  <a:srgbClr val="0000FF"/>
                </a:solidFill>
              </a:rPr>
              <a:t> Project </a:t>
            </a:r>
            <a:r>
              <a:rPr lang="ca-ES" b="1" dirty="0" err="1" smtClean="0">
                <a:solidFill>
                  <a:srgbClr val="0000FF"/>
                </a:solidFill>
              </a:rPr>
              <a:t>Semester</a:t>
            </a:r>
            <a:r>
              <a:rPr lang="ca-ES" b="1" dirty="0" smtClean="0">
                <a:solidFill>
                  <a:srgbClr val="0000FF"/>
                </a:solidFill>
              </a:rPr>
              <a:t> – EPS:</a:t>
            </a:r>
          </a:p>
          <a:p>
            <a:endParaRPr lang="ca-ES" b="1" dirty="0" smtClean="0"/>
          </a:p>
          <a:p>
            <a:r>
              <a:rPr lang="ca-ES" dirty="0" smtClean="0"/>
              <a:t>Nova distribució de punts: </a:t>
            </a:r>
          </a:p>
          <a:p>
            <a:endParaRPr lang="ca-ES" dirty="0" smtClean="0"/>
          </a:p>
          <a:p>
            <a:endParaRPr lang="ca-ES" b="1" dirty="0" smtClean="0">
              <a:solidFill>
                <a:srgbClr val="0000FF"/>
              </a:solidFill>
            </a:endParaRPr>
          </a:p>
          <a:p>
            <a:endParaRPr lang="ca-ES" b="1" dirty="0" smtClean="0">
              <a:solidFill>
                <a:srgbClr val="0000FF"/>
              </a:solidFill>
            </a:endParaRPr>
          </a:p>
          <a:p>
            <a:endParaRPr lang="ca-ES" b="1" dirty="0" smtClean="0">
              <a:solidFill>
                <a:srgbClr val="0000FF"/>
              </a:solidFill>
            </a:endParaRPr>
          </a:p>
          <a:p>
            <a:endParaRPr lang="ca-ES" b="1" dirty="0" smtClean="0">
              <a:solidFill>
                <a:srgbClr val="0000FF"/>
              </a:solidFill>
            </a:endParaRPr>
          </a:p>
          <a:p>
            <a:endParaRPr lang="ca-ES" b="1" dirty="0" smtClean="0">
              <a:solidFill>
                <a:srgbClr val="0000FF"/>
              </a:solidFill>
            </a:endParaRPr>
          </a:p>
          <a:p>
            <a:endParaRPr lang="ca-ES" b="1" dirty="0" smtClean="0">
              <a:solidFill>
                <a:srgbClr val="0000FF"/>
              </a:solidFill>
            </a:endParaRPr>
          </a:p>
          <a:p>
            <a:endParaRPr lang="ca-ES" b="1" dirty="0" smtClean="0">
              <a:solidFill>
                <a:srgbClr val="0000FF"/>
              </a:solidFill>
            </a:endParaRPr>
          </a:p>
          <a:p>
            <a:endParaRPr lang="ca-ES" b="1" dirty="0" smtClean="0">
              <a:solidFill>
                <a:srgbClr val="0000FF"/>
              </a:solidFill>
            </a:endParaRPr>
          </a:p>
          <a:p>
            <a:endParaRPr lang="ca-ES" b="1" dirty="0" smtClean="0">
              <a:solidFill>
                <a:srgbClr val="0000FF"/>
              </a:solidFill>
            </a:endParaRPr>
          </a:p>
          <a:p>
            <a:endParaRPr lang="ca-ES" b="1" dirty="0" smtClean="0">
              <a:solidFill>
                <a:srgbClr val="0000FF"/>
              </a:solidFill>
            </a:endParaRPr>
          </a:p>
          <a:p>
            <a:endParaRPr lang="ca-ES" b="1" dirty="0" smtClean="0">
              <a:solidFill>
                <a:srgbClr val="0000FF"/>
              </a:solidFill>
            </a:endParaRPr>
          </a:p>
          <a:p>
            <a:pPr marL="285750" indent="-285750">
              <a:buFontTx/>
              <a:buChar char="-"/>
            </a:pPr>
            <a:endParaRPr lang="ca-ES" sz="1400" dirty="0" smtClean="0"/>
          </a:p>
          <a:p>
            <a:pPr marL="285750" indent="-285750">
              <a:buFontTx/>
              <a:buChar char="-"/>
            </a:pPr>
            <a:endParaRPr lang="ca-ES" sz="1400" dirty="0" smtClean="0"/>
          </a:p>
          <a:p>
            <a:pPr marL="285750" indent="-285750">
              <a:buFontTx/>
              <a:buChar char="-"/>
            </a:pPr>
            <a:endParaRPr lang="ca-ES" sz="1600" dirty="0" smtClean="0">
              <a:solidFill>
                <a:srgbClr val="0000FF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580853"/>
            <a:ext cx="661035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14147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t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88640"/>
            <a:ext cx="4032448" cy="1080120"/>
          </a:xfrm>
          <a:prstGeom prst="rect">
            <a:avLst/>
          </a:prstGeom>
        </p:spPr>
      </p:pic>
      <p:sp>
        <p:nvSpPr>
          <p:cNvPr id="5" name="Rectangle 2"/>
          <p:cNvSpPr/>
          <p:nvPr/>
        </p:nvSpPr>
        <p:spPr>
          <a:xfrm>
            <a:off x="467544" y="1157843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b="1" dirty="0">
                <a:solidFill>
                  <a:srgbClr val="0000FF"/>
                </a:solidFill>
              </a:rPr>
              <a:t>Encàrrec Docent EPSEVG </a:t>
            </a:r>
            <a:r>
              <a:rPr lang="ca-ES" sz="2400" b="1" dirty="0" smtClean="0">
                <a:solidFill>
                  <a:srgbClr val="0000FF"/>
                </a:solidFill>
              </a:rPr>
              <a:t>2020/21</a:t>
            </a:r>
            <a:endParaRPr lang="ca-ES" sz="2400" dirty="0">
              <a:solidFill>
                <a:srgbClr val="0000FF"/>
              </a:solidFill>
            </a:endParaRPr>
          </a:p>
          <a:p>
            <a:r>
              <a:rPr lang="ca-ES" sz="2400" b="1" dirty="0" smtClean="0">
                <a:solidFill>
                  <a:srgbClr val="0000FF"/>
                </a:solidFill>
              </a:rPr>
              <a:t>5. Resum de resultats de l’Encàrrec Docent EPSEVG 2020/21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1958305"/>
            <a:ext cx="9182923" cy="406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6096719"/>
            <a:ext cx="50387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757944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t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88640"/>
            <a:ext cx="4032448" cy="1080120"/>
          </a:xfrm>
          <a:prstGeom prst="rect">
            <a:avLst/>
          </a:prstGeom>
        </p:spPr>
      </p:pic>
      <p:sp>
        <p:nvSpPr>
          <p:cNvPr id="6" name="Rectangle 2"/>
          <p:cNvSpPr/>
          <p:nvPr/>
        </p:nvSpPr>
        <p:spPr>
          <a:xfrm>
            <a:off x="467544" y="1124744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b="1" dirty="0">
                <a:solidFill>
                  <a:srgbClr val="0000FF"/>
                </a:solidFill>
              </a:rPr>
              <a:t>Encàrrec Docent EPSEVG </a:t>
            </a:r>
            <a:r>
              <a:rPr lang="ca-ES" sz="2400" b="1" dirty="0" smtClean="0">
                <a:solidFill>
                  <a:srgbClr val="0000FF"/>
                </a:solidFill>
              </a:rPr>
              <a:t>2020/21</a:t>
            </a:r>
            <a:endParaRPr lang="ca-ES" sz="2400" dirty="0">
              <a:solidFill>
                <a:srgbClr val="0000FF"/>
              </a:solidFill>
            </a:endParaRPr>
          </a:p>
          <a:p>
            <a:r>
              <a:rPr lang="ca-ES" sz="2400" b="1" dirty="0" smtClean="0">
                <a:solidFill>
                  <a:srgbClr val="0000FF"/>
                </a:solidFill>
              </a:rPr>
              <a:t>5. Resum de resultats de l’Encàrrec Docent EPSEVG 2020/21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2060848"/>
            <a:ext cx="921702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t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88640"/>
            <a:ext cx="4032448" cy="1080120"/>
          </a:xfrm>
          <a:prstGeom prst="rect">
            <a:avLst/>
          </a:prstGeom>
        </p:spPr>
      </p:pic>
      <p:sp>
        <p:nvSpPr>
          <p:cNvPr id="10" name="Rectangle 2"/>
          <p:cNvSpPr/>
          <p:nvPr/>
        </p:nvSpPr>
        <p:spPr>
          <a:xfrm>
            <a:off x="467544" y="1220559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a-ES" sz="2400" b="1" dirty="0" smtClean="0">
                <a:solidFill>
                  <a:srgbClr val="0000FF"/>
                </a:solidFill>
              </a:rPr>
              <a:t>6. </a:t>
            </a:r>
            <a:r>
              <a:rPr lang="ca-ES" sz="2400" b="1" u="sng" dirty="0" smtClean="0">
                <a:solidFill>
                  <a:srgbClr val="0000FF"/>
                </a:solidFill>
              </a:rPr>
              <a:t>Encàrrec </a:t>
            </a:r>
            <a:r>
              <a:rPr lang="ca-ES" sz="2400" b="1" u="sng" dirty="0">
                <a:solidFill>
                  <a:srgbClr val="0000FF"/>
                </a:solidFill>
              </a:rPr>
              <a:t>Docent EPSEVG </a:t>
            </a:r>
            <a:r>
              <a:rPr lang="ca-ES" sz="2400" b="1" u="sng" dirty="0" smtClean="0">
                <a:solidFill>
                  <a:srgbClr val="0000FF"/>
                </a:solidFill>
              </a:rPr>
              <a:t>2020/21 a aprovar </a:t>
            </a:r>
          </a:p>
          <a:p>
            <a:pPr>
              <a:spcAft>
                <a:spcPts val="600"/>
              </a:spcAft>
            </a:pPr>
            <a:r>
              <a:rPr lang="ca-ES" b="1" dirty="0" smtClean="0">
                <a:solidFill>
                  <a:srgbClr val="0000FF"/>
                </a:solidFill>
              </a:rPr>
              <a:t>6.1. Ordenat per titulacions i cursos:</a:t>
            </a:r>
            <a:endParaRPr lang="ca-ES" b="1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ca-ES" sz="2000" b="1" dirty="0" smtClean="0">
              <a:solidFill>
                <a:srgbClr val="0000FF"/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55" y="2332658"/>
            <a:ext cx="9144639" cy="3544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t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88640"/>
            <a:ext cx="4032448" cy="1080120"/>
          </a:xfrm>
          <a:prstGeom prst="rect">
            <a:avLst/>
          </a:prstGeom>
        </p:spPr>
      </p:pic>
      <p:sp>
        <p:nvSpPr>
          <p:cNvPr id="7" name="Rectangle 2"/>
          <p:cNvSpPr/>
          <p:nvPr/>
        </p:nvSpPr>
        <p:spPr>
          <a:xfrm>
            <a:off x="467544" y="1220559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a-ES" sz="2400" b="1" dirty="0" smtClean="0">
                <a:solidFill>
                  <a:srgbClr val="0000FF"/>
                </a:solidFill>
              </a:rPr>
              <a:t>6. </a:t>
            </a:r>
            <a:r>
              <a:rPr lang="ca-ES" sz="2400" b="1" u="sng" dirty="0" smtClean="0">
                <a:solidFill>
                  <a:srgbClr val="0000FF"/>
                </a:solidFill>
              </a:rPr>
              <a:t>Encàrrec </a:t>
            </a:r>
            <a:r>
              <a:rPr lang="ca-ES" sz="2400" b="1" u="sng" dirty="0">
                <a:solidFill>
                  <a:srgbClr val="0000FF"/>
                </a:solidFill>
              </a:rPr>
              <a:t>Docent EPSEVG </a:t>
            </a:r>
            <a:r>
              <a:rPr lang="ca-ES" sz="2400" b="1" u="sng" dirty="0" smtClean="0">
                <a:solidFill>
                  <a:srgbClr val="0000FF"/>
                </a:solidFill>
              </a:rPr>
              <a:t>2020/21 a aprovar </a:t>
            </a:r>
          </a:p>
          <a:p>
            <a:pPr>
              <a:spcAft>
                <a:spcPts val="600"/>
              </a:spcAft>
            </a:pPr>
            <a:r>
              <a:rPr lang="ca-ES" b="1" dirty="0" smtClean="0">
                <a:solidFill>
                  <a:srgbClr val="0000FF"/>
                </a:solidFill>
              </a:rPr>
              <a:t>6.1. Ordenat per departaments:</a:t>
            </a:r>
            <a:endParaRPr lang="ca-ES" b="1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ca-ES" sz="2000" b="1" dirty="0" smtClean="0">
              <a:solidFill>
                <a:srgbClr val="0000FF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71" y="2348880"/>
            <a:ext cx="9107488" cy="292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19675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b="1" dirty="0" smtClean="0">
                <a:solidFill>
                  <a:srgbClr val="0000FF"/>
                </a:solidFill>
              </a:rPr>
              <a:t>Encàrrec Docent EPSEVG 2020/21</a:t>
            </a:r>
            <a:endParaRPr lang="ca-ES" sz="2400" dirty="0" smtClean="0">
              <a:solidFill>
                <a:srgbClr val="0000FF"/>
              </a:solidFill>
            </a:endParaRPr>
          </a:p>
          <a:p>
            <a:endParaRPr lang="ca-ES" sz="1600" dirty="0" smtClean="0">
              <a:solidFill>
                <a:srgbClr val="0000FF"/>
              </a:solidFill>
            </a:endParaRPr>
          </a:p>
          <a:p>
            <a:r>
              <a:rPr lang="ca-ES" dirty="0" smtClean="0">
                <a:solidFill>
                  <a:srgbClr val="0000FF"/>
                </a:solidFill>
              </a:rPr>
              <a:t>Aquest document </a:t>
            </a:r>
            <a:r>
              <a:rPr lang="ca-ES" dirty="0" smtClean="0">
                <a:solidFill>
                  <a:srgbClr val="0000FF"/>
                </a:solidFill>
              </a:rPr>
              <a:t>resumeix el Doc 3/1-2020 Encàrrec </a:t>
            </a:r>
            <a:r>
              <a:rPr lang="ca-ES" dirty="0" smtClean="0">
                <a:solidFill>
                  <a:srgbClr val="0000FF"/>
                </a:solidFill>
              </a:rPr>
              <a:t>D</a:t>
            </a:r>
            <a:r>
              <a:rPr lang="ca-ES" dirty="0" smtClean="0">
                <a:solidFill>
                  <a:srgbClr val="0000FF"/>
                </a:solidFill>
              </a:rPr>
              <a:t>ocent </a:t>
            </a:r>
            <a:r>
              <a:rPr lang="ca-ES" dirty="0" smtClean="0">
                <a:solidFill>
                  <a:srgbClr val="0000FF"/>
                </a:solidFill>
              </a:rPr>
              <a:t>EPSEVG 2020/21 </a:t>
            </a:r>
            <a:endParaRPr lang="ca-ES" dirty="0" smtClean="0">
              <a:solidFill>
                <a:srgbClr val="0000FF"/>
              </a:solidFill>
            </a:endParaRPr>
          </a:p>
          <a:p>
            <a:r>
              <a:rPr lang="ca-ES" dirty="0" smtClean="0">
                <a:solidFill>
                  <a:srgbClr val="0000FF"/>
                </a:solidFill>
              </a:rPr>
              <a:t>que </a:t>
            </a:r>
            <a:r>
              <a:rPr lang="ca-ES" dirty="0" smtClean="0">
                <a:solidFill>
                  <a:srgbClr val="0000FF"/>
                </a:solidFill>
              </a:rPr>
              <a:t>es presenta a la Junta, amb la estructura següent:</a:t>
            </a:r>
          </a:p>
          <a:p>
            <a:endParaRPr lang="ca-ES" dirty="0" smtClean="0">
              <a:solidFill>
                <a:srgbClr val="0000FF"/>
              </a:solidFill>
            </a:endParaRPr>
          </a:p>
          <a:p>
            <a:pPr marL="342900" indent="-342900">
              <a:spcAft>
                <a:spcPts val="1200"/>
              </a:spcAft>
              <a:buFontTx/>
              <a:buAutoNum type="arabicPeriod"/>
            </a:pPr>
            <a:r>
              <a:rPr lang="ca-ES" b="1" dirty="0">
                <a:solidFill>
                  <a:srgbClr val="0000FF"/>
                </a:solidFill>
              </a:rPr>
              <a:t>Calendari i </a:t>
            </a:r>
            <a:r>
              <a:rPr lang="ca-ES" b="1" dirty="0" smtClean="0">
                <a:solidFill>
                  <a:srgbClr val="0000FF"/>
                </a:solidFill>
              </a:rPr>
              <a:t>Procediment per </a:t>
            </a:r>
            <a:r>
              <a:rPr lang="ca-ES" b="1" dirty="0">
                <a:solidFill>
                  <a:srgbClr val="0000FF"/>
                </a:solidFill>
              </a:rPr>
              <a:t>l’encàrrec docent </a:t>
            </a:r>
            <a:r>
              <a:rPr lang="ca-ES" b="1" dirty="0" smtClean="0">
                <a:solidFill>
                  <a:srgbClr val="0000FF"/>
                </a:solidFill>
              </a:rPr>
              <a:t>UPC 2020/21.</a:t>
            </a:r>
            <a:endParaRPr lang="ca-ES" b="1" dirty="0">
              <a:solidFill>
                <a:srgbClr val="0000FF"/>
              </a:solidFill>
            </a:endParaRP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ca-ES" b="1" dirty="0" smtClean="0">
                <a:solidFill>
                  <a:srgbClr val="0000FF"/>
                </a:solidFill>
              </a:rPr>
              <a:t>Criteris aplicats </a:t>
            </a:r>
            <a:endParaRPr lang="ca-ES" b="1" dirty="0" smtClean="0">
              <a:solidFill>
                <a:srgbClr val="0000FF"/>
              </a:solidFill>
            </a:endParaRP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ca-ES" b="1" dirty="0" smtClean="0">
                <a:solidFill>
                  <a:srgbClr val="0000FF"/>
                </a:solidFill>
              </a:rPr>
              <a:t>Dades </a:t>
            </a:r>
            <a:r>
              <a:rPr lang="ca-ES" b="1" dirty="0" smtClean="0">
                <a:solidFill>
                  <a:srgbClr val="0000FF"/>
                </a:solidFill>
              </a:rPr>
              <a:t>de laboratoris i aules informàtiques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ca-ES" b="1" dirty="0" smtClean="0">
                <a:solidFill>
                  <a:srgbClr val="0000FF"/>
                </a:solidFill>
              </a:rPr>
              <a:t>Assignació d’assignatures als departaments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ca-ES" b="1" dirty="0" smtClean="0">
                <a:solidFill>
                  <a:srgbClr val="0000FF"/>
                </a:solidFill>
              </a:rPr>
              <a:t>Resum de resultats de l’encàrrec docent EPSEVG 2020/21</a:t>
            </a:r>
          </a:p>
          <a:p>
            <a:pPr marL="342900" indent="-342900">
              <a:spcAft>
                <a:spcPts val="1200"/>
              </a:spcAft>
              <a:buFontTx/>
              <a:buAutoNum type="arabicPeriod"/>
            </a:pPr>
            <a:r>
              <a:rPr lang="ca-ES" b="1" u="sng" dirty="0" smtClean="0">
                <a:solidFill>
                  <a:srgbClr val="0000FF"/>
                </a:solidFill>
              </a:rPr>
              <a:t>Encàrrec </a:t>
            </a:r>
            <a:r>
              <a:rPr lang="ca-ES" b="1" u="sng" dirty="0">
                <a:solidFill>
                  <a:srgbClr val="0000FF"/>
                </a:solidFill>
              </a:rPr>
              <a:t>Docent </a:t>
            </a:r>
            <a:r>
              <a:rPr lang="ca-ES" b="1" u="sng" dirty="0" smtClean="0">
                <a:solidFill>
                  <a:srgbClr val="0000FF"/>
                </a:solidFill>
              </a:rPr>
              <a:t>EPSEVG 2020/21 a </a:t>
            </a:r>
            <a:r>
              <a:rPr lang="ca-ES" b="1" u="sng" dirty="0">
                <a:solidFill>
                  <a:srgbClr val="0000FF"/>
                </a:solidFill>
              </a:rPr>
              <a:t>aprovar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ca-ES" b="1" dirty="0" smtClean="0">
                <a:solidFill>
                  <a:srgbClr val="0000FF"/>
                </a:solidFill>
              </a:rPr>
              <a:t>Documents informatius annexos</a:t>
            </a:r>
          </a:p>
        </p:txBody>
      </p:sp>
      <p:pic>
        <p:nvPicPr>
          <p:cNvPr id="3" name="Imatg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88640"/>
            <a:ext cx="4032448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3641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/>
          <p:nvPr/>
        </p:nvSpPr>
        <p:spPr>
          <a:xfrm>
            <a:off x="467544" y="1268760"/>
            <a:ext cx="882047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a-ES" sz="2400" b="1" dirty="0" smtClean="0">
                <a:solidFill>
                  <a:srgbClr val="0000FF"/>
                </a:solidFill>
              </a:rPr>
              <a:t>7. </a:t>
            </a:r>
            <a:r>
              <a:rPr lang="ca-ES" sz="2400" b="1" dirty="0" smtClean="0">
                <a:solidFill>
                  <a:srgbClr val="0000FF"/>
                </a:solidFill>
              </a:rPr>
              <a:t>Annexos a l’Encàrrec Docent EPSEVG 2020/21.</a:t>
            </a:r>
          </a:p>
          <a:p>
            <a:pPr>
              <a:spcAft>
                <a:spcPts val="600"/>
              </a:spcAft>
            </a:pPr>
            <a:endParaRPr lang="ca-ES" sz="2400" b="1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r>
              <a:rPr lang="ca-ES" dirty="0" smtClean="0"/>
              <a:t>Doc 4/1-2020. EXCEL - 	Previsions de matricula i grups 2020/21</a:t>
            </a:r>
            <a:endParaRPr lang="es-ES" dirty="0" smtClean="0"/>
          </a:p>
          <a:p>
            <a:pPr>
              <a:spcAft>
                <a:spcPts val="600"/>
              </a:spcAft>
            </a:pPr>
            <a:r>
              <a:rPr lang="ca-ES" dirty="0" smtClean="0"/>
              <a:t>Doc 5/1-2020. EXCEL - 	Encàrrec docent per titulacions i departaments 2020/21 </a:t>
            </a:r>
            <a:endParaRPr lang="es-ES" dirty="0" smtClean="0"/>
          </a:p>
          <a:p>
            <a:pPr>
              <a:spcAft>
                <a:spcPts val="600"/>
              </a:spcAft>
            </a:pPr>
            <a:r>
              <a:rPr lang="ca-ES" dirty="0" smtClean="0"/>
              <a:t>Doc 6/1-2020. EXCEL - 	Optatives 2020/21</a:t>
            </a:r>
            <a:endParaRPr lang="es-ES" dirty="0" smtClean="0"/>
          </a:p>
          <a:p>
            <a:r>
              <a:rPr lang="ca-ES" dirty="0" smtClean="0"/>
              <a:t>Doc 7/1-2020. PDF - 	</a:t>
            </a:r>
            <a:r>
              <a:rPr lang="ca-ES" dirty="0" smtClean="0"/>
              <a:t>Marc </a:t>
            </a:r>
            <a:r>
              <a:rPr lang="ca-ES" dirty="0" smtClean="0"/>
              <a:t>per renovar i dimensionar l'oferta </a:t>
            </a:r>
            <a:r>
              <a:rPr lang="ca-ES" dirty="0" err="1" smtClean="0"/>
              <a:t>d'optativitat</a:t>
            </a:r>
            <a:r>
              <a:rPr lang="ca-ES" dirty="0" smtClean="0"/>
              <a:t> </a:t>
            </a:r>
            <a:r>
              <a:rPr lang="ca-ES" dirty="0" smtClean="0"/>
              <a:t>dels</a:t>
            </a:r>
          </a:p>
          <a:p>
            <a:pPr>
              <a:spcAft>
                <a:spcPts val="600"/>
              </a:spcAft>
            </a:pPr>
            <a:r>
              <a:rPr lang="ca-ES" dirty="0" smtClean="0"/>
              <a:t>			estudis </a:t>
            </a:r>
            <a:r>
              <a:rPr lang="ca-ES" dirty="0" smtClean="0"/>
              <a:t>de Grau i Màster de </a:t>
            </a:r>
            <a:r>
              <a:rPr lang="ca-ES" dirty="0" err="1" smtClean="0"/>
              <a:t>l'EPSEVG</a:t>
            </a:r>
            <a:r>
              <a:rPr lang="ca-ES" dirty="0" smtClean="0"/>
              <a:t> </a:t>
            </a:r>
            <a:endParaRPr lang="es-ES" dirty="0" smtClean="0"/>
          </a:p>
          <a:p>
            <a:r>
              <a:rPr lang="ca-ES" dirty="0" smtClean="0"/>
              <a:t>Doc 8/1-2020. PDF - 	</a:t>
            </a:r>
            <a:r>
              <a:rPr lang="ca-ES" dirty="0" smtClean="0"/>
              <a:t>Encàrrec </a:t>
            </a:r>
            <a:r>
              <a:rPr lang="ca-ES" dirty="0" smtClean="0"/>
              <a:t>Docent 2020/21 Presentació</a:t>
            </a:r>
            <a:r>
              <a:rPr lang="ca-ES" sz="2400" dirty="0" smtClean="0"/>
              <a:t>  </a:t>
            </a:r>
            <a:endParaRPr lang="es-ES" sz="2400" dirty="0" smtClean="0"/>
          </a:p>
          <a:p>
            <a:pPr>
              <a:spcAft>
                <a:spcPts val="600"/>
              </a:spcAft>
            </a:pPr>
            <a:endParaRPr lang="ca-ES" sz="2400" dirty="0">
              <a:solidFill>
                <a:srgbClr val="0000FF"/>
              </a:solidFill>
            </a:endParaRPr>
          </a:p>
          <a:p>
            <a:endParaRPr lang="ca-ES" b="1" dirty="0" smtClean="0">
              <a:solidFill>
                <a:srgbClr val="0000FF"/>
              </a:solidFill>
            </a:endParaRPr>
          </a:p>
        </p:txBody>
      </p:sp>
      <p:pic>
        <p:nvPicPr>
          <p:cNvPr id="21" name="Imat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88640"/>
            <a:ext cx="4032448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06424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t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88640"/>
            <a:ext cx="4032448" cy="1080120"/>
          </a:xfrm>
          <a:prstGeom prst="rect">
            <a:avLst/>
          </a:prstGeom>
        </p:spPr>
      </p:pic>
      <p:sp>
        <p:nvSpPr>
          <p:cNvPr id="7" name="Rectangle 4"/>
          <p:cNvSpPr/>
          <p:nvPr/>
        </p:nvSpPr>
        <p:spPr>
          <a:xfrm>
            <a:off x="1475656" y="2780929"/>
            <a:ext cx="676875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800" dirty="0" smtClean="0">
                <a:solidFill>
                  <a:srgbClr val="0000FF"/>
                </a:solidFill>
              </a:rPr>
              <a:t>Doc 8/1-2020 </a:t>
            </a:r>
          </a:p>
          <a:p>
            <a:r>
              <a:rPr lang="ca-ES" sz="3600" b="1" dirty="0" smtClean="0">
                <a:solidFill>
                  <a:srgbClr val="0000FF"/>
                </a:solidFill>
              </a:rPr>
              <a:t>Encàrrec </a:t>
            </a:r>
            <a:r>
              <a:rPr lang="ca-ES" sz="3600" b="1" dirty="0">
                <a:solidFill>
                  <a:srgbClr val="0000FF"/>
                </a:solidFill>
              </a:rPr>
              <a:t>Docent </a:t>
            </a:r>
            <a:r>
              <a:rPr lang="ca-ES" sz="3600" b="1" dirty="0" smtClean="0">
                <a:solidFill>
                  <a:srgbClr val="0000FF"/>
                </a:solidFill>
              </a:rPr>
              <a:t>EPSEVG </a:t>
            </a:r>
            <a:r>
              <a:rPr lang="ca-ES" sz="3600" b="1" dirty="0" smtClean="0">
                <a:solidFill>
                  <a:srgbClr val="0000FF"/>
                </a:solidFill>
              </a:rPr>
              <a:t>2020/21</a:t>
            </a:r>
          </a:p>
          <a:p>
            <a:r>
              <a:rPr lang="ca-ES" sz="3600" b="1" dirty="0" smtClean="0">
                <a:solidFill>
                  <a:srgbClr val="0000FF"/>
                </a:solidFill>
              </a:rPr>
              <a:t>Presentació</a:t>
            </a:r>
            <a:endParaRPr lang="ca-ES" sz="3600" b="1" dirty="0" smtClean="0">
              <a:solidFill>
                <a:srgbClr val="0000FF"/>
              </a:solidFill>
            </a:endParaRPr>
          </a:p>
          <a:p>
            <a:endParaRPr lang="ca-ES" sz="2800" b="1" dirty="0" smtClean="0">
              <a:solidFill>
                <a:srgbClr val="0000FF"/>
              </a:solidFill>
            </a:endParaRPr>
          </a:p>
          <a:p>
            <a:r>
              <a:rPr lang="ca-ES" sz="2400" dirty="0" smtClean="0">
                <a:solidFill>
                  <a:srgbClr val="0000FF"/>
                </a:solidFill>
              </a:rPr>
              <a:t>Junta d’Escola del 27/2/2020</a:t>
            </a:r>
            <a:endParaRPr lang="ca-E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8940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t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88640"/>
            <a:ext cx="4032448" cy="1080120"/>
          </a:xfrm>
          <a:prstGeom prst="rect">
            <a:avLst/>
          </a:prstGeom>
        </p:spPr>
      </p:pic>
      <p:sp>
        <p:nvSpPr>
          <p:cNvPr id="5" name="Rectangle 2"/>
          <p:cNvSpPr/>
          <p:nvPr/>
        </p:nvSpPr>
        <p:spPr>
          <a:xfrm>
            <a:off x="467544" y="1196752"/>
            <a:ext cx="8496944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a-ES" sz="2400" b="1" dirty="0">
                <a:solidFill>
                  <a:srgbClr val="0000FF"/>
                </a:solidFill>
              </a:rPr>
              <a:t>Encàrrec Docent EPSEVG </a:t>
            </a:r>
            <a:r>
              <a:rPr lang="ca-ES" sz="2400" b="1" dirty="0" smtClean="0">
                <a:solidFill>
                  <a:srgbClr val="0000FF"/>
                </a:solidFill>
              </a:rPr>
              <a:t>2020/21 </a:t>
            </a:r>
            <a:endParaRPr lang="ca-ES" sz="2400" dirty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a-ES" sz="2400" b="1" dirty="0" smtClean="0">
                <a:solidFill>
                  <a:srgbClr val="0000FF"/>
                </a:solidFill>
              </a:rPr>
              <a:t>1. Calendari i Procediment per l’encàrrec docent UPC 2020/21</a:t>
            </a:r>
          </a:p>
          <a:p>
            <a:pPr>
              <a:spcBef>
                <a:spcPts val="600"/>
              </a:spcBef>
            </a:pPr>
            <a:endParaRPr lang="ca-ES" b="1" dirty="0" smtClean="0">
              <a:solidFill>
                <a:srgbClr val="0000FF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5536" y="2060849"/>
            <a:ext cx="813690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1600" i="1" dirty="0" smtClean="0"/>
          </a:p>
          <a:p>
            <a:r>
              <a:rPr lang="ca-ES" sz="1600" b="1" i="1" dirty="0" smtClean="0">
                <a:solidFill>
                  <a:srgbClr val="0000FF"/>
                </a:solidFill>
              </a:rPr>
              <a:t>Calendari:  </a:t>
            </a:r>
            <a:r>
              <a:rPr lang="ca-ES" sz="1600" i="1" dirty="0" smtClean="0"/>
              <a:t>Data límit per comunicar l’encàrrec docent, </a:t>
            </a:r>
            <a:r>
              <a:rPr lang="ca-ES" sz="1600" b="1" i="1" dirty="0" smtClean="0"/>
              <a:t>28 de febrer de 2020:</a:t>
            </a:r>
            <a:endParaRPr lang="ca-ES" sz="1600" i="1" dirty="0" smtClean="0"/>
          </a:p>
          <a:p>
            <a:pPr marL="285750" indent="-285750">
              <a:buFontTx/>
              <a:buChar char="-"/>
            </a:pPr>
            <a:r>
              <a:rPr lang="ca-ES" sz="1600" i="1" dirty="0" smtClean="0"/>
              <a:t>Document </a:t>
            </a:r>
            <a:r>
              <a:rPr lang="ca-ES" sz="1600" i="1" dirty="0" err="1" smtClean="0"/>
              <a:t>excel</a:t>
            </a:r>
            <a:r>
              <a:rPr lang="ca-ES" sz="1600" i="1" dirty="0" smtClean="0"/>
              <a:t> </a:t>
            </a:r>
            <a:r>
              <a:rPr lang="ca-ES" sz="1600" i="1" dirty="0"/>
              <a:t>amb les dades globals que encarreguem a cada departament</a:t>
            </a:r>
            <a:r>
              <a:rPr lang="ca-ES" sz="1600" i="1" dirty="0" smtClean="0"/>
              <a:t>.</a:t>
            </a:r>
          </a:p>
          <a:p>
            <a:pPr lvl="1"/>
            <a:r>
              <a:rPr lang="ca-ES" sz="1600" i="1" dirty="0" smtClean="0"/>
              <a:t>En </a:t>
            </a:r>
            <a:r>
              <a:rPr lang="ca-ES" sz="1600" i="1" dirty="0"/>
              <a:t>cas que l’assignació d’una casella comporti una diferència major de 36 punts, ho hem de justificar raonadament en document a banda. </a:t>
            </a:r>
            <a:endParaRPr lang="es-ES" sz="1600" i="1" dirty="0"/>
          </a:p>
          <a:p>
            <a:pPr marL="285750" indent="-285750">
              <a:buFontTx/>
              <a:buChar char="-"/>
            </a:pPr>
            <a:r>
              <a:rPr lang="ca-ES" sz="1600" i="1" dirty="0" smtClean="0"/>
              <a:t>Document </a:t>
            </a:r>
            <a:r>
              <a:rPr lang="ca-ES" sz="1600" i="1" dirty="0" err="1"/>
              <a:t>excel</a:t>
            </a:r>
            <a:r>
              <a:rPr lang="ca-ES" sz="1600" i="1" dirty="0"/>
              <a:t> amb la proposta d’encàrrec docent per al conjunt d’assignatures </a:t>
            </a:r>
            <a:endParaRPr lang="ca-ES" sz="1600" i="1" dirty="0" smtClean="0"/>
          </a:p>
          <a:p>
            <a:pPr lvl="1"/>
            <a:r>
              <a:rPr lang="ca-ES" sz="1600" i="1" dirty="0" smtClean="0"/>
              <a:t>(</a:t>
            </a:r>
            <a:r>
              <a:rPr lang="ca-ES" sz="1600" i="1" dirty="0"/>
              <a:t>TFG i TFM inclosos) dels nostres ensenyaments. </a:t>
            </a:r>
            <a:endParaRPr lang="ca-ES" sz="1600" i="1" dirty="0" smtClean="0"/>
          </a:p>
          <a:p>
            <a:pPr lvl="1"/>
            <a:r>
              <a:rPr lang="ca-ES" sz="1600" i="1" dirty="0" smtClean="0"/>
              <a:t>Hem </a:t>
            </a:r>
            <a:r>
              <a:rPr lang="ca-ES" sz="1600" i="1" dirty="0"/>
              <a:t>de detallar els punts i la unitat de cada activitat que encarreguem. </a:t>
            </a:r>
            <a:endParaRPr lang="ca-ES" sz="1600" i="1" dirty="0" smtClean="0"/>
          </a:p>
          <a:p>
            <a:pPr lvl="1"/>
            <a:r>
              <a:rPr lang="ca-ES" sz="1600" b="1" i="1" dirty="0" smtClean="0"/>
              <a:t>No </a:t>
            </a:r>
            <a:r>
              <a:rPr lang="ca-ES" sz="1600" b="1" i="1" dirty="0"/>
              <a:t>n’hi haurà 2ª volta.</a:t>
            </a:r>
          </a:p>
          <a:p>
            <a:endParaRPr lang="ca-ES" sz="1600" b="1" i="1" dirty="0"/>
          </a:p>
          <a:p>
            <a:r>
              <a:rPr lang="ca-ES" sz="1600" b="1" i="1" dirty="0" smtClean="0">
                <a:solidFill>
                  <a:srgbClr val="0000FF"/>
                </a:solidFill>
              </a:rPr>
              <a:t>Procediment : </a:t>
            </a:r>
            <a:r>
              <a:rPr lang="ca-ES" sz="1600" b="1" i="1" dirty="0">
                <a:solidFill>
                  <a:srgbClr val="0000FF"/>
                </a:solidFill>
              </a:rPr>
              <a:t> </a:t>
            </a:r>
            <a:r>
              <a:rPr lang="ca-ES" sz="1600" i="1" dirty="0" smtClean="0"/>
              <a:t>Retornar els fitxers abans </a:t>
            </a:r>
            <a:r>
              <a:rPr lang="ca-ES" sz="1600" i="1" dirty="0"/>
              <a:t>de la data límit a través de l'adreça </a:t>
            </a:r>
            <a:r>
              <a:rPr lang="ca-ES" sz="1600" i="1" dirty="0">
                <a:hlinkClick r:id="rId3"/>
              </a:rPr>
              <a:t>info.pdi@upc.edu</a:t>
            </a:r>
            <a:r>
              <a:rPr lang="ca-ES" sz="1600" i="1" dirty="0"/>
              <a:t>.</a:t>
            </a:r>
            <a:endParaRPr lang="es-ES" sz="1600" i="1" dirty="0"/>
          </a:p>
          <a:p>
            <a:pPr marL="285750" lvl="0" indent="-285750">
              <a:buFontTx/>
              <a:buChar char="-"/>
            </a:pPr>
            <a:r>
              <a:rPr lang="ca-ES" sz="1600" i="1" dirty="0"/>
              <a:t>Aquest encàrrec es tindrà en compte de cara a la contractació del curs vinent.</a:t>
            </a:r>
            <a:endParaRPr lang="es-ES" sz="1600" i="1" dirty="0"/>
          </a:p>
          <a:p>
            <a:pPr marL="285750" lvl="0" indent="-285750">
              <a:buFontTx/>
              <a:buChar char="-"/>
            </a:pPr>
            <a:r>
              <a:rPr lang="ca-ES" sz="1600" i="1" dirty="0"/>
              <a:t>Les propostes que arribin, un cop validades, es publicaran a l’adreça: </a:t>
            </a:r>
            <a:r>
              <a:rPr lang="ca-ES" sz="1600" i="1" dirty="0" smtClean="0"/>
              <a:t> </a:t>
            </a:r>
          </a:p>
          <a:p>
            <a:pPr lvl="1"/>
            <a:r>
              <a:rPr lang="ca-ES" sz="1600" i="1" dirty="0" smtClean="0">
                <a:hlinkClick r:id="rId4"/>
              </a:rPr>
              <a:t>www.upc.edu/encarrecdocent</a:t>
            </a:r>
            <a:endParaRPr lang="ca-ES" sz="1600" i="1" dirty="0" smtClean="0"/>
          </a:p>
          <a:p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1196752"/>
            <a:ext cx="806489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a-ES" sz="2400" b="1" dirty="0">
                <a:solidFill>
                  <a:srgbClr val="0000FF"/>
                </a:solidFill>
              </a:rPr>
              <a:t>Encàrrec Docent EPSEVG </a:t>
            </a:r>
            <a:r>
              <a:rPr lang="ca-ES" sz="2400" b="1" dirty="0" smtClean="0">
                <a:solidFill>
                  <a:srgbClr val="0000FF"/>
                </a:solidFill>
              </a:rPr>
              <a:t>2020/21</a:t>
            </a:r>
            <a:endParaRPr lang="ca-ES" sz="2400" dirty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a-ES" sz="2400" b="1" dirty="0" smtClean="0">
                <a:solidFill>
                  <a:srgbClr val="0000FF"/>
                </a:solidFill>
              </a:rPr>
              <a:t>2. Criteris aplicats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a-ES" b="1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r>
              <a:rPr lang="ca-ES" sz="1600" u="sng" dirty="0" smtClean="0">
                <a:solidFill>
                  <a:srgbClr val="C00000"/>
                </a:solidFill>
              </a:rPr>
              <a:t>Punts assignats</a:t>
            </a:r>
            <a:r>
              <a:rPr lang="ca-ES" sz="1600" dirty="0" smtClean="0">
                <a:solidFill>
                  <a:srgbClr val="C00000"/>
                </a:solidFill>
              </a:rPr>
              <a:t>:			</a:t>
            </a:r>
            <a:r>
              <a:rPr lang="ca-ES" sz="1600" dirty="0" smtClean="0">
                <a:solidFill>
                  <a:srgbClr val="0000FF"/>
                </a:solidFill>
              </a:rPr>
              <a:t>7466,00  </a:t>
            </a:r>
            <a:r>
              <a:rPr lang="ca-ES" sz="1600" dirty="0" err="1" smtClean="0">
                <a:solidFill>
                  <a:srgbClr val="0000FF"/>
                </a:solidFill>
              </a:rPr>
              <a:t>PADs</a:t>
            </a:r>
            <a:r>
              <a:rPr lang="ca-ES" sz="1600" dirty="0" smtClean="0">
                <a:solidFill>
                  <a:srgbClr val="0000FF"/>
                </a:solidFill>
              </a:rPr>
              <a:t>  (màxim: 7503,33 </a:t>
            </a:r>
            <a:r>
              <a:rPr lang="ca-ES" sz="1600" dirty="0" err="1" smtClean="0">
                <a:solidFill>
                  <a:srgbClr val="0000FF"/>
                </a:solidFill>
              </a:rPr>
              <a:t>PADs</a:t>
            </a:r>
            <a:r>
              <a:rPr lang="ca-ES" sz="1600" dirty="0" smtClean="0">
                <a:solidFill>
                  <a:srgbClr val="0000FF"/>
                </a:solidFill>
              </a:rPr>
              <a:t>:</a:t>
            </a:r>
            <a:r>
              <a:rPr lang="ca-ES" sz="1600" dirty="0" smtClean="0">
                <a:solidFill>
                  <a:srgbClr val="0000FF"/>
                </a:solidFill>
              </a:rPr>
              <a:t> 0,5% excés</a:t>
            </a:r>
            <a:r>
              <a:rPr lang="ca-ES" sz="1600" dirty="0" smtClean="0">
                <a:solidFill>
                  <a:srgbClr val="0000FF"/>
                </a:solidFill>
              </a:rPr>
              <a:t>)</a:t>
            </a:r>
            <a:endParaRPr lang="ca-ES" sz="1600" dirty="0" smtClean="0">
              <a:solidFill>
                <a:srgbClr val="0000FF"/>
              </a:solidFill>
            </a:endParaRPr>
          </a:p>
          <a:p>
            <a:endParaRPr lang="ca-ES" sz="1600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r>
              <a:rPr lang="ca-ES" sz="1600" u="sng" dirty="0" smtClean="0">
                <a:solidFill>
                  <a:srgbClr val="C00000"/>
                </a:solidFill>
              </a:rPr>
              <a:t>Mida de grups: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ca-ES" sz="1600" dirty="0" smtClean="0">
                <a:solidFill>
                  <a:srgbClr val="0000FF"/>
                </a:solidFill>
              </a:rPr>
              <a:t>Grups </a:t>
            </a:r>
            <a:r>
              <a:rPr lang="ca-ES" sz="1600" dirty="0" smtClean="0">
                <a:solidFill>
                  <a:srgbClr val="0000FF"/>
                </a:solidFill>
              </a:rPr>
              <a:t>grans (en general):</a:t>
            </a:r>
            <a:r>
              <a:rPr lang="ca-ES" sz="1600" dirty="0" smtClean="0">
                <a:solidFill>
                  <a:srgbClr val="0000FF"/>
                </a:solidFill>
              </a:rPr>
              <a:t>		60 estudiants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ca-ES" sz="1600" dirty="0" smtClean="0">
                <a:solidFill>
                  <a:srgbClr val="0000FF"/>
                </a:solidFill>
              </a:rPr>
              <a:t>Grups petits mida estàndard:		20 estudiants 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ca-ES" sz="1600" dirty="0" smtClean="0">
                <a:solidFill>
                  <a:srgbClr val="0000FF"/>
                </a:solidFill>
              </a:rPr>
              <a:t>Grups petits mida especifica:		17, 16, 15, 12, 10 o 9 estudiants, d’acord amb </a:t>
            </a:r>
          </a:p>
          <a:p>
            <a:pPr>
              <a:spcAft>
                <a:spcPts val="600"/>
              </a:spcAft>
            </a:pPr>
            <a:r>
              <a:rPr lang="ca-ES" sz="1600" dirty="0">
                <a:solidFill>
                  <a:srgbClr val="0000FF"/>
                </a:solidFill>
              </a:rPr>
              <a:t>	</a:t>
            </a:r>
            <a:r>
              <a:rPr lang="ca-ES" sz="1600" dirty="0" smtClean="0">
                <a:solidFill>
                  <a:srgbClr val="0000FF"/>
                </a:solidFill>
              </a:rPr>
              <a:t>			les restriccions a considerar (punt 3)	</a:t>
            </a:r>
            <a:endParaRPr lang="ca-ES" sz="1400" dirty="0"/>
          </a:p>
        </p:txBody>
      </p:sp>
      <p:pic>
        <p:nvPicPr>
          <p:cNvPr id="5" name="Imat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88640"/>
            <a:ext cx="4032448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91196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196752"/>
            <a:ext cx="8352928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a-ES" sz="2400" b="1" dirty="0">
                <a:solidFill>
                  <a:srgbClr val="0000FF"/>
                </a:solidFill>
              </a:rPr>
              <a:t>Encàrrec Docent EPSEVG </a:t>
            </a:r>
            <a:r>
              <a:rPr lang="ca-ES" sz="2400" b="1" dirty="0" smtClean="0">
                <a:solidFill>
                  <a:srgbClr val="0000FF"/>
                </a:solidFill>
              </a:rPr>
              <a:t>2020/21</a:t>
            </a:r>
            <a:endParaRPr lang="ca-ES" sz="2400" dirty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a-ES" sz="2400" b="1" dirty="0" smtClean="0">
                <a:solidFill>
                  <a:srgbClr val="0000FF"/>
                </a:solidFill>
              </a:rPr>
              <a:t>2. Criteris aplicats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a-ES" b="1" dirty="0" smtClean="0">
              <a:solidFill>
                <a:srgbClr val="0000FF"/>
              </a:solidFill>
            </a:endParaRPr>
          </a:p>
          <a:p>
            <a:r>
              <a:rPr lang="ca-ES" sz="1600" u="sng" dirty="0" smtClean="0">
                <a:solidFill>
                  <a:srgbClr val="C00000"/>
                </a:solidFill>
              </a:rPr>
              <a:t>Aplicació de mesures previstes per l’any 2020/21</a:t>
            </a:r>
            <a:r>
              <a:rPr lang="ca-ES" sz="1600" dirty="0" smtClean="0">
                <a:solidFill>
                  <a:srgbClr val="C00000"/>
                </a:solidFill>
              </a:rPr>
              <a:t>:</a:t>
            </a:r>
          </a:p>
          <a:p>
            <a:endParaRPr lang="ca-ES" sz="1600" dirty="0" smtClean="0">
              <a:solidFill>
                <a:srgbClr val="0000FF"/>
              </a:solidFill>
            </a:endParaRPr>
          </a:p>
          <a:p>
            <a:pPr>
              <a:spcAft>
                <a:spcPts val="1200"/>
              </a:spcAft>
            </a:pPr>
            <a:r>
              <a:rPr lang="ca-ES" sz="1600" dirty="0" smtClean="0">
                <a:solidFill>
                  <a:srgbClr val="0000FF"/>
                </a:solidFill>
              </a:rPr>
              <a:t>-  Mantenir el curs d’anivellament als estudis de Grau (Matemàtiques i Física)</a:t>
            </a:r>
          </a:p>
          <a:p>
            <a:pPr lvl="0">
              <a:buFontTx/>
              <a:buChar char="-"/>
            </a:pPr>
            <a:r>
              <a:rPr lang="ca-ES" sz="1600" dirty="0" smtClean="0">
                <a:solidFill>
                  <a:srgbClr val="0000FF"/>
                </a:solidFill>
              </a:rPr>
              <a:t>  Aplicar </a:t>
            </a:r>
            <a:r>
              <a:rPr lang="ca-ES" sz="1600" dirty="0" smtClean="0">
                <a:solidFill>
                  <a:srgbClr val="0000FF"/>
                </a:solidFill>
              </a:rPr>
              <a:t>la renovació de les assignatures optatives específiques i transversals, acordada la CCD.</a:t>
            </a:r>
          </a:p>
          <a:p>
            <a:pPr lvl="0">
              <a:buFontTx/>
              <a:buChar char="-"/>
            </a:pPr>
            <a:endParaRPr lang="ca-ES" sz="1600" dirty="0" smtClean="0">
              <a:solidFill>
                <a:srgbClr val="0000FF"/>
              </a:solidFill>
            </a:endParaRPr>
          </a:p>
          <a:p>
            <a:pPr lvl="0"/>
            <a:r>
              <a:rPr lang="ca-ES" sz="1600" dirty="0" smtClean="0">
                <a:solidFill>
                  <a:srgbClr val="0000FF"/>
                </a:solidFill>
              </a:rPr>
              <a:t>-  Aplicar la d</a:t>
            </a:r>
            <a:r>
              <a:rPr lang="ca-ES" sz="1600" dirty="0" smtClean="0">
                <a:solidFill>
                  <a:srgbClr val="0000FF"/>
                </a:solidFill>
              </a:rPr>
              <a:t>istribució </a:t>
            </a:r>
            <a:r>
              <a:rPr lang="ca-ES" sz="1600" dirty="0">
                <a:solidFill>
                  <a:srgbClr val="0000FF"/>
                </a:solidFill>
              </a:rPr>
              <a:t>de punts </a:t>
            </a:r>
            <a:r>
              <a:rPr lang="ca-ES" sz="1600" dirty="0" smtClean="0">
                <a:solidFill>
                  <a:srgbClr val="0000FF"/>
                </a:solidFill>
              </a:rPr>
              <a:t>acordada entre </a:t>
            </a:r>
            <a:r>
              <a:rPr lang="ca-ES" sz="1600" dirty="0">
                <a:solidFill>
                  <a:srgbClr val="0000FF"/>
                </a:solidFill>
              </a:rPr>
              <a:t>departaments </a:t>
            </a:r>
            <a:r>
              <a:rPr lang="ca-ES" sz="1600" dirty="0" smtClean="0">
                <a:solidFill>
                  <a:srgbClr val="0000FF"/>
                </a:solidFill>
              </a:rPr>
              <a:t>per les </a:t>
            </a:r>
            <a:r>
              <a:rPr lang="ca-ES" sz="1600" dirty="0">
                <a:solidFill>
                  <a:srgbClr val="0000FF"/>
                </a:solidFill>
              </a:rPr>
              <a:t>assignatures </a:t>
            </a:r>
            <a:r>
              <a:rPr lang="ca-ES" sz="1600" dirty="0" smtClean="0">
                <a:solidFill>
                  <a:srgbClr val="0000FF"/>
                </a:solidFill>
              </a:rPr>
              <a:t>compartides</a:t>
            </a:r>
            <a:endParaRPr lang="ca-ES" sz="1400" dirty="0" smtClean="0"/>
          </a:p>
          <a:p>
            <a:pPr marL="285750" indent="-285750">
              <a:buFontTx/>
              <a:buChar char="-"/>
            </a:pPr>
            <a:endParaRPr lang="ca-ES" sz="1600" dirty="0" smtClean="0">
              <a:solidFill>
                <a:srgbClr val="0000FF"/>
              </a:solidFill>
            </a:endParaRPr>
          </a:p>
        </p:txBody>
      </p:sp>
      <p:pic>
        <p:nvPicPr>
          <p:cNvPr id="5" name="Imat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88640"/>
            <a:ext cx="4032448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1739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tg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88640"/>
            <a:ext cx="4032448" cy="10801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67544" y="1196752"/>
            <a:ext cx="8352928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a-ES" sz="2400" b="1" dirty="0">
                <a:solidFill>
                  <a:srgbClr val="0000FF"/>
                </a:solidFill>
              </a:rPr>
              <a:t>Encàrrec Docent EPSEVG </a:t>
            </a:r>
            <a:r>
              <a:rPr lang="ca-ES" sz="2400" b="1" dirty="0" smtClean="0">
                <a:solidFill>
                  <a:srgbClr val="0000FF"/>
                </a:solidFill>
              </a:rPr>
              <a:t>2020/21</a:t>
            </a:r>
            <a:endParaRPr lang="ca-ES" sz="2400" dirty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a-ES" sz="2400" b="1" dirty="0" smtClean="0">
                <a:solidFill>
                  <a:srgbClr val="0000FF"/>
                </a:solidFill>
              </a:rPr>
              <a:t>2. Criteris aplicats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a-ES" b="1" dirty="0" smtClean="0">
              <a:solidFill>
                <a:srgbClr val="0000FF"/>
              </a:solidFill>
            </a:endParaRPr>
          </a:p>
          <a:p>
            <a:r>
              <a:rPr lang="ca-ES" sz="1600" u="sng" dirty="0" smtClean="0">
                <a:solidFill>
                  <a:srgbClr val="C00000"/>
                </a:solidFill>
              </a:rPr>
              <a:t>Previsions de matricula i grups</a:t>
            </a:r>
            <a:r>
              <a:rPr lang="ca-ES" sz="1600" dirty="0" smtClean="0">
                <a:solidFill>
                  <a:srgbClr val="C00000"/>
                </a:solidFill>
              </a:rPr>
              <a:t>:</a:t>
            </a:r>
          </a:p>
          <a:p>
            <a:endParaRPr lang="ca-ES" sz="1600" dirty="0" smtClean="0">
              <a:solidFill>
                <a:srgbClr val="0000FF"/>
              </a:solidFill>
            </a:endParaRPr>
          </a:p>
          <a:p>
            <a:r>
              <a:rPr lang="ca-ES" sz="1600" dirty="0" smtClean="0">
                <a:solidFill>
                  <a:srgbClr val="0000FF"/>
                </a:solidFill>
              </a:rPr>
              <a:t>-     Aplicar </a:t>
            </a:r>
            <a:r>
              <a:rPr lang="ca-ES" sz="1600" dirty="0">
                <a:solidFill>
                  <a:srgbClr val="0000FF"/>
                </a:solidFill>
              </a:rPr>
              <a:t>per cada assignatura </a:t>
            </a:r>
            <a:r>
              <a:rPr lang="ca-ES" sz="1600" dirty="0" smtClean="0">
                <a:solidFill>
                  <a:srgbClr val="0000FF"/>
                </a:solidFill>
              </a:rPr>
              <a:t>les </a:t>
            </a:r>
            <a:r>
              <a:rPr lang="ca-ES" sz="1600" dirty="0">
                <a:solidFill>
                  <a:srgbClr val="0000FF"/>
                </a:solidFill>
              </a:rPr>
              <a:t>previsions de matricula i de </a:t>
            </a:r>
            <a:r>
              <a:rPr lang="ca-ES" sz="1600" dirty="0" smtClean="0">
                <a:solidFill>
                  <a:srgbClr val="0000FF"/>
                </a:solidFill>
              </a:rPr>
              <a:t>grups de teoria i </a:t>
            </a:r>
            <a:r>
              <a:rPr lang="ca-ES" sz="1600" dirty="0" smtClean="0">
                <a:solidFill>
                  <a:srgbClr val="0000FF"/>
                </a:solidFill>
              </a:rPr>
              <a:t>laboratori</a:t>
            </a:r>
            <a:r>
              <a:rPr lang="ca-ES" sz="1600" dirty="0" smtClean="0">
                <a:solidFill>
                  <a:srgbClr val="0000FF"/>
                </a:solidFill>
              </a:rPr>
              <a:t>, </a:t>
            </a:r>
          </a:p>
          <a:p>
            <a:r>
              <a:rPr lang="ca-ES" sz="1600" dirty="0" smtClean="0">
                <a:solidFill>
                  <a:srgbClr val="0000FF"/>
                </a:solidFill>
              </a:rPr>
              <a:t> </a:t>
            </a:r>
            <a:r>
              <a:rPr lang="ca-ES" sz="1600" dirty="0" smtClean="0">
                <a:solidFill>
                  <a:srgbClr val="0000FF"/>
                </a:solidFill>
              </a:rPr>
              <a:t>     acordada a les CT i CCD: </a:t>
            </a:r>
            <a:endParaRPr lang="ca-ES" sz="1600" dirty="0" smtClean="0">
              <a:solidFill>
                <a:srgbClr val="0000FF"/>
              </a:solidFill>
            </a:endParaRP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ca-ES" sz="1600" b="1" dirty="0" smtClean="0">
                <a:solidFill>
                  <a:srgbClr val="0000FF"/>
                </a:solidFill>
              </a:rPr>
              <a:t>	</a:t>
            </a:r>
            <a:r>
              <a:rPr lang="ca-ES" sz="1600" b="1" dirty="0" smtClean="0">
                <a:solidFill>
                  <a:srgbClr val="0000FF"/>
                </a:solidFill>
              </a:rPr>
              <a:t>Doc 4/1-2020 Previsions de matricula i grups 2020-21</a:t>
            </a:r>
            <a:endParaRPr lang="ca-ES" sz="1600" b="1" dirty="0" smtClean="0">
              <a:solidFill>
                <a:srgbClr val="0000FF"/>
              </a:solidFill>
            </a:endParaRPr>
          </a:p>
          <a:p>
            <a:pPr marL="285750" lvl="0" indent="-285750">
              <a:spcAft>
                <a:spcPts val="1200"/>
              </a:spcAft>
              <a:buFontTx/>
              <a:buChar char="-"/>
            </a:pPr>
            <a:r>
              <a:rPr lang="ca-ES" sz="1600" dirty="0" smtClean="0">
                <a:solidFill>
                  <a:srgbClr val="0000FF"/>
                </a:solidFill>
              </a:rPr>
              <a:t>Preveure </a:t>
            </a:r>
            <a:r>
              <a:rPr lang="ca-ES" sz="1600" dirty="0">
                <a:solidFill>
                  <a:srgbClr val="0000FF"/>
                </a:solidFill>
              </a:rPr>
              <a:t>una demanda de TFG/TFM per l’any </a:t>
            </a:r>
            <a:r>
              <a:rPr lang="ca-ES" sz="1600" dirty="0" smtClean="0">
                <a:solidFill>
                  <a:srgbClr val="0000FF"/>
                </a:solidFill>
              </a:rPr>
              <a:t>2020/21 d’acord amb els TFG/TFM dirigits pels departaments </a:t>
            </a:r>
            <a:r>
              <a:rPr lang="ca-ES" sz="1600" dirty="0" smtClean="0">
                <a:solidFill>
                  <a:srgbClr val="0000FF"/>
                </a:solidFill>
              </a:rPr>
              <a:t>l’any </a:t>
            </a:r>
            <a:r>
              <a:rPr lang="ca-ES" sz="1600" dirty="0" smtClean="0">
                <a:solidFill>
                  <a:srgbClr val="0000FF"/>
                </a:solidFill>
              </a:rPr>
              <a:t>2018/19 </a:t>
            </a:r>
            <a:r>
              <a:rPr lang="ca-ES" sz="1600" dirty="0" smtClean="0">
                <a:solidFill>
                  <a:srgbClr val="0000FF"/>
                </a:solidFill>
              </a:rPr>
              <a:t>a </a:t>
            </a:r>
            <a:r>
              <a:rPr lang="ca-ES" sz="1600" dirty="0" smtClean="0">
                <a:solidFill>
                  <a:srgbClr val="0000FF"/>
                </a:solidFill>
              </a:rPr>
              <a:t>cada titulació: </a:t>
            </a:r>
          </a:p>
          <a:p>
            <a:pPr>
              <a:spcAft>
                <a:spcPts val="1200"/>
              </a:spcAft>
            </a:pPr>
            <a:r>
              <a:rPr lang="ca-ES" sz="1600" dirty="0" smtClean="0">
                <a:solidFill>
                  <a:srgbClr val="0000FF"/>
                </a:solidFill>
              </a:rPr>
              <a:t>	198 TFE:  169 TFG als graus + 29 TFM </a:t>
            </a:r>
            <a:r>
              <a:rPr lang="ca-ES" sz="1600" dirty="0">
                <a:solidFill>
                  <a:srgbClr val="0000FF"/>
                </a:solidFill>
              </a:rPr>
              <a:t>als </a:t>
            </a:r>
            <a:r>
              <a:rPr lang="ca-ES" sz="1600" dirty="0" smtClean="0">
                <a:solidFill>
                  <a:srgbClr val="0000FF"/>
                </a:solidFill>
              </a:rPr>
              <a:t>màsters.</a:t>
            </a:r>
            <a:endParaRPr lang="ca-ES" sz="1600" dirty="0">
              <a:solidFill>
                <a:srgbClr val="0000FF"/>
              </a:solidFill>
            </a:endParaRP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ca-ES" sz="1600" dirty="0" smtClean="0">
                <a:solidFill>
                  <a:srgbClr val="0000FF"/>
                </a:solidFill>
              </a:rPr>
              <a:t>Preveure </a:t>
            </a:r>
            <a:r>
              <a:rPr lang="ca-ES" sz="1600" dirty="0">
                <a:solidFill>
                  <a:srgbClr val="0000FF"/>
                </a:solidFill>
              </a:rPr>
              <a:t>una demanda de Pràctiques externes similar a l’any anterior: </a:t>
            </a:r>
            <a:endParaRPr lang="ca-ES" sz="1600" dirty="0" smtClean="0">
              <a:solidFill>
                <a:srgbClr val="0000FF"/>
              </a:solidFill>
            </a:endParaRPr>
          </a:p>
          <a:p>
            <a:pPr>
              <a:spcAft>
                <a:spcPts val="1200"/>
              </a:spcAft>
            </a:pPr>
            <a:r>
              <a:rPr lang="ca-ES" sz="1600" dirty="0">
                <a:solidFill>
                  <a:srgbClr val="0000FF"/>
                </a:solidFill>
              </a:rPr>
              <a:t>	</a:t>
            </a:r>
            <a:r>
              <a:rPr lang="ca-ES" sz="1600" dirty="0" smtClean="0">
                <a:solidFill>
                  <a:srgbClr val="0000FF"/>
                </a:solidFill>
              </a:rPr>
              <a:t>100  </a:t>
            </a:r>
            <a:r>
              <a:rPr lang="ca-ES" sz="1600" dirty="0">
                <a:solidFill>
                  <a:srgbClr val="0000FF"/>
                </a:solidFill>
              </a:rPr>
              <a:t>estudiants</a:t>
            </a:r>
          </a:p>
          <a:p>
            <a:pPr marL="285750" indent="-285750">
              <a:buFontTx/>
              <a:buChar char="-"/>
            </a:pPr>
            <a:endParaRPr lang="ca-ES" sz="16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4140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1204004"/>
            <a:ext cx="8496944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a-ES" sz="2400" b="1" dirty="0">
                <a:solidFill>
                  <a:srgbClr val="0000FF"/>
                </a:solidFill>
              </a:rPr>
              <a:t>Encàrrec Docent EPSEVG </a:t>
            </a:r>
            <a:r>
              <a:rPr lang="ca-ES" sz="2400" b="1" dirty="0" smtClean="0">
                <a:solidFill>
                  <a:srgbClr val="0000FF"/>
                </a:solidFill>
              </a:rPr>
              <a:t>2020/21</a:t>
            </a:r>
            <a:endParaRPr lang="ca-ES" sz="2400" dirty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a-ES" sz="2400" b="1" dirty="0" smtClean="0">
                <a:solidFill>
                  <a:srgbClr val="0000FF"/>
                </a:solidFill>
              </a:rPr>
              <a:t>2. Criteris aplicats </a:t>
            </a:r>
            <a:endParaRPr lang="ca-ES" sz="2400" dirty="0" smtClean="0">
              <a:solidFill>
                <a:srgbClr val="0000FF"/>
              </a:solidFill>
            </a:endParaRPr>
          </a:p>
          <a:p>
            <a:endParaRPr lang="ca-ES" sz="1600" u="sng" dirty="0" smtClean="0">
              <a:solidFill>
                <a:srgbClr val="C00000"/>
              </a:solidFill>
            </a:endParaRPr>
          </a:p>
          <a:p>
            <a:endParaRPr lang="ca-ES" sz="1600" u="sng" dirty="0" smtClean="0">
              <a:solidFill>
                <a:srgbClr val="C00000"/>
              </a:solidFill>
            </a:endParaRPr>
          </a:p>
          <a:p>
            <a:r>
              <a:rPr lang="ca-ES" sz="1600" u="sng" dirty="0" smtClean="0">
                <a:solidFill>
                  <a:srgbClr val="C00000"/>
                </a:solidFill>
              </a:rPr>
              <a:t>Ajust </a:t>
            </a:r>
            <a:r>
              <a:rPr lang="ca-ES" sz="1600" u="sng" dirty="0" smtClean="0">
                <a:solidFill>
                  <a:srgbClr val="C00000"/>
                </a:solidFill>
              </a:rPr>
              <a:t> de punts finals l’encàrrec </a:t>
            </a:r>
            <a:r>
              <a:rPr lang="ca-ES" sz="1600" u="sng" dirty="0" smtClean="0">
                <a:solidFill>
                  <a:srgbClr val="C00000"/>
                </a:solidFill>
              </a:rPr>
              <a:t>assignat</a:t>
            </a:r>
            <a:r>
              <a:rPr lang="ca-ES" sz="1600" dirty="0" smtClean="0">
                <a:solidFill>
                  <a:srgbClr val="C00000"/>
                </a:solidFill>
              </a:rPr>
              <a:t>:</a:t>
            </a:r>
            <a:endParaRPr lang="ca-ES" sz="1600" dirty="0">
              <a:solidFill>
                <a:srgbClr val="C00000"/>
              </a:solidFill>
            </a:endParaRPr>
          </a:p>
          <a:p>
            <a:endParaRPr lang="ca-ES" sz="1600" dirty="0" smtClean="0">
              <a:solidFill>
                <a:srgbClr val="0000FF"/>
              </a:solidFill>
            </a:endParaRPr>
          </a:p>
          <a:p>
            <a:r>
              <a:rPr lang="ca-ES" sz="1600" dirty="0" smtClean="0">
                <a:solidFill>
                  <a:srgbClr val="0000FF"/>
                </a:solidFill>
              </a:rPr>
              <a:t>Per </a:t>
            </a:r>
            <a:r>
              <a:rPr lang="ca-ES" sz="1600" dirty="0" smtClean="0">
                <a:solidFill>
                  <a:srgbClr val="0000FF"/>
                </a:solidFill>
              </a:rPr>
              <a:t>apropar-nos al </a:t>
            </a:r>
            <a:r>
              <a:rPr lang="ca-ES" sz="1600" dirty="0" smtClean="0">
                <a:solidFill>
                  <a:srgbClr val="0000FF"/>
                </a:solidFill>
              </a:rPr>
              <a:t>màxim </a:t>
            </a:r>
            <a:r>
              <a:rPr lang="ca-ES" sz="1600" dirty="0" smtClean="0">
                <a:solidFill>
                  <a:srgbClr val="0000FF"/>
                </a:solidFill>
              </a:rPr>
              <a:t>a</a:t>
            </a:r>
            <a:r>
              <a:rPr lang="ca-ES" sz="1600" dirty="0" smtClean="0">
                <a:solidFill>
                  <a:srgbClr val="0000FF"/>
                </a:solidFill>
              </a:rPr>
              <a:t>ls 7503,33 </a:t>
            </a:r>
            <a:r>
              <a:rPr lang="ca-ES" sz="1600" dirty="0" err="1" smtClean="0">
                <a:solidFill>
                  <a:srgbClr val="0000FF"/>
                </a:solidFill>
              </a:rPr>
              <a:t>PADs</a:t>
            </a:r>
            <a:r>
              <a:rPr lang="ca-ES" sz="1600" dirty="0" smtClean="0">
                <a:solidFill>
                  <a:srgbClr val="0000FF"/>
                </a:solidFill>
              </a:rPr>
              <a:t> s’han aplicat els </a:t>
            </a:r>
            <a:r>
              <a:rPr lang="ca-ES" sz="1600" dirty="0" smtClean="0">
                <a:solidFill>
                  <a:srgbClr val="0000FF"/>
                </a:solidFill>
              </a:rPr>
              <a:t>següents ajustos:</a:t>
            </a:r>
          </a:p>
          <a:p>
            <a:endParaRPr lang="ca-ES" sz="1600" dirty="0" smtClean="0">
              <a:solidFill>
                <a:srgbClr val="0000FF"/>
              </a:solidFill>
            </a:endParaRP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ca-ES" sz="1600" dirty="0" smtClean="0">
                <a:solidFill>
                  <a:srgbClr val="0000FF"/>
                </a:solidFill>
              </a:rPr>
              <a:t>Considerar  </a:t>
            </a:r>
            <a:r>
              <a:rPr lang="ca-ES" sz="1600" dirty="0" smtClean="0">
                <a:solidFill>
                  <a:srgbClr val="0000FF"/>
                </a:solidFill>
              </a:rPr>
              <a:t>1,135  </a:t>
            </a:r>
            <a:r>
              <a:rPr lang="ca-ES" sz="1600" dirty="0" err="1" smtClean="0">
                <a:solidFill>
                  <a:srgbClr val="0000FF"/>
                </a:solidFill>
              </a:rPr>
              <a:t>PADs</a:t>
            </a:r>
            <a:r>
              <a:rPr lang="ca-ES" sz="1600" dirty="0" smtClean="0">
                <a:solidFill>
                  <a:srgbClr val="0000FF"/>
                </a:solidFill>
              </a:rPr>
              <a:t>/TFE (en lloc de 3,0 </a:t>
            </a:r>
            <a:r>
              <a:rPr lang="ca-ES" sz="1600" dirty="0" err="1" smtClean="0">
                <a:solidFill>
                  <a:srgbClr val="0000FF"/>
                </a:solidFill>
              </a:rPr>
              <a:t>PADs</a:t>
            </a:r>
            <a:r>
              <a:rPr lang="ca-ES" sz="1600" dirty="0" smtClean="0">
                <a:solidFill>
                  <a:srgbClr val="0000FF"/>
                </a:solidFill>
              </a:rPr>
              <a:t>) per </a:t>
            </a:r>
            <a:r>
              <a:rPr lang="ca-ES" sz="1600" dirty="0">
                <a:solidFill>
                  <a:srgbClr val="0000FF"/>
                </a:solidFill>
              </a:rPr>
              <a:t>cada estudiant de </a:t>
            </a:r>
            <a:r>
              <a:rPr lang="ca-ES" sz="1600" dirty="0" smtClean="0">
                <a:solidFill>
                  <a:srgbClr val="0000FF"/>
                </a:solidFill>
              </a:rPr>
              <a:t>TFE </a:t>
            </a:r>
            <a:r>
              <a:rPr lang="ca-ES" sz="1600" dirty="0" smtClean="0">
                <a:solidFill>
                  <a:srgbClr val="0000FF"/>
                </a:solidFill>
              </a:rPr>
              <a:t>previst</a:t>
            </a:r>
          </a:p>
          <a:p>
            <a:pPr marL="285750" lvl="0" indent="-285750">
              <a:spcAft>
                <a:spcPts val="1200"/>
              </a:spcAft>
              <a:buFontTx/>
              <a:buChar char="-"/>
            </a:pPr>
            <a:r>
              <a:rPr lang="ca-ES" sz="1600" dirty="0" smtClean="0">
                <a:solidFill>
                  <a:srgbClr val="0000FF"/>
                </a:solidFill>
              </a:rPr>
              <a:t>Considerar </a:t>
            </a:r>
            <a:r>
              <a:rPr lang="ca-ES" sz="1600" dirty="0" smtClean="0">
                <a:solidFill>
                  <a:srgbClr val="0000FF"/>
                </a:solidFill>
              </a:rPr>
              <a:t>0,10 </a:t>
            </a:r>
            <a:r>
              <a:rPr lang="ca-ES" sz="1600" dirty="0" err="1" smtClean="0">
                <a:solidFill>
                  <a:srgbClr val="0000FF"/>
                </a:solidFill>
              </a:rPr>
              <a:t>PADs</a:t>
            </a:r>
            <a:r>
              <a:rPr lang="ca-ES" sz="1600" dirty="0" smtClean="0">
                <a:solidFill>
                  <a:srgbClr val="0000FF"/>
                </a:solidFill>
              </a:rPr>
              <a:t>/</a:t>
            </a:r>
            <a:r>
              <a:rPr lang="ca-ES" sz="1600" dirty="0" err="1" smtClean="0">
                <a:solidFill>
                  <a:srgbClr val="0000FF"/>
                </a:solidFill>
              </a:rPr>
              <a:t>Prex</a:t>
            </a:r>
            <a:r>
              <a:rPr lang="ca-ES" sz="1600" dirty="0" smtClean="0">
                <a:solidFill>
                  <a:srgbClr val="0000FF"/>
                </a:solidFill>
              </a:rPr>
              <a:t> (en lloc de 0,5 </a:t>
            </a:r>
            <a:r>
              <a:rPr lang="ca-ES" sz="1600" dirty="0" err="1" smtClean="0">
                <a:solidFill>
                  <a:srgbClr val="0000FF"/>
                </a:solidFill>
              </a:rPr>
              <a:t>PADs</a:t>
            </a:r>
            <a:r>
              <a:rPr lang="ca-ES" sz="1600" dirty="0" smtClean="0">
                <a:solidFill>
                  <a:srgbClr val="0000FF"/>
                </a:solidFill>
              </a:rPr>
              <a:t>) per </a:t>
            </a:r>
            <a:r>
              <a:rPr lang="ca-ES" sz="1600" dirty="0">
                <a:solidFill>
                  <a:srgbClr val="0000FF"/>
                </a:solidFill>
              </a:rPr>
              <a:t>cada pràctica externa prevista</a:t>
            </a:r>
            <a:r>
              <a:rPr lang="ca-ES" sz="1600" dirty="0" smtClean="0">
                <a:solidFill>
                  <a:srgbClr val="0000FF"/>
                </a:solidFill>
              </a:rPr>
              <a:t>.</a:t>
            </a:r>
          </a:p>
          <a:p>
            <a:pPr marL="285750" indent="-285750">
              <a:spcAft>
                <a:spcPts val="1200"/>
              </a:spcAft>
            </a:pPr>
            <a:endParaRPr lang="ca-ES" sz="1600" dirty="0" smtClean="0">
              <a:solidFill>
                <a:srgbClr val="0000FF"/>
              </a:solidFill>
            </a:endParaRPr>
          </a:p>
          <a:p>
            <a:pPr marL="285750" indent="-285750">
              <a:spcAft>
                <a:spcPts val="1200"/>
              </a:spcAft>
            </a:pPr>
            <a:r>
              <a:rPr lang="ca-ES" sz="1600" dirty="0" smtClean="0">
                <a:solidFill>
                  <a:srgbClr val="0000FF"/>
                </a:solidFill>
              </a:rPr>
              <a:t>Encàrrec </a:t>
            </a:r>
            <a:r>
              <a:rPr lang="ca-ES" sz="1600" dirty="0">
                <a:solidFill>
                  <a:srgbClr val="0000FF"/>
                </a:solidFill>
              </a:rPr>
              <a:t>Docent EPSEVG </a:t>
            </a:r>
            <a:r>
              <a:rPr lang="ca-ES" sz="1600" dirty="0" smtClean="0">
                <a:solidFill>
                  <a:srgbClr val="0000FF"/>
                </a:solidFill>
              </a:rPr>
              <a:t>2020/21 </a:t>
            </a:r>
            <a:r>
              <a:rPr lang="ca-ES" sz="1600" dirty="0" smtClean="0">
                <a:solidFill>
                  <a:srgbClr val="0000FF"/>
                </a:solidFill>
              </a:rPr>
              <a:t>resultant  </a:t>
            </a:r>
            <a:r>
              <a:rPr lang="ca-ES" sz="1600" dirty="0">
                <a:solidFill>
                  <a:srgbClr val="0000FF"/>
                </a:solidFill>
              </a:rPr>
              <a:t>:  </a:t>
            </a:r>
            <a:r>
              <a:rPr lang="ca-ES" sz="1600" dirty="0" smtClean="0">
                <a:solidFill>
                  <a:srgbClr val="0000FF"/>
                </a:solidFill>
              </a:rPr>
              <a:t>.........................................................  </a:t>
            </a:r>
            <a:r>
              <a:rPr lang="ca-ES" sz="1600" b="1" dirty="0" smtClean="0">
                <a:solidFill>
                  <a:srgbClr val="C00000"/>
                </a:solidFill>
              </a:rPr>
              <a:t>7503,01 </a:t>
            </a:r>
            <a:r>
              <a:rPr lang="ca-ES" sz="1600" b="1" dirty="0" err="1" smtClean="0">
                <a:solidFill>
                  <a:srgbClr val="0000FF"/>
                </a:solidFill>
              </a:rPr>
              <a:t>PADs</a:t>
            </a:r>
            <a:r>
              <a:rPr lang="es-ES" sz="1600" dirty="0" smtClean="0">
                <a:solidFill>
                  <a:srgbClr val="0000FF"/>
                </a:solidFill>
              </a:rPr>
              <a:t> </a:t>
            </a:r>
            <a:endParaRPr lang="ca-ES" sz="1600" dirty="0">
              <a:solidFill>
                <a:srgbClr val="C00000"/>
              </a:solidFill>
            </a:endParaRPr>
          </a:p>
          <a:p>
            <a:pPr marL="285750" indent="-285750"/>
            <a:r>
              <a:rPr lang="ca-ES" sz="1600" dirty="0" smtClean="0">
                <a:solidFill>
                  <a:srgbClr val="0000FF"/>
                </a:solidFill>
              </a:rPr>
              <a:t>(inferior al màxim permès: </a:t>
            </a:r>
            <a:r>
              <a:rPr lang="ca-ES" sz="1600" dirty="0" smtClean="0">
                <a:solidFill>
                  <a:srgbClr val="0000FF"/>
                </a:solidFill>
              </a:rPr>
              <a:t>7503,33 </a:t>
            </a:r>
            <a:r>
              <a:rPr lang="ca-ES" sz="1600" dirty="0" err="1" smtClean="0">
                <a:solidFill>
                  <a:srgbClr val="0000FF"/>
                </a:solidFill>
              </a:rPr>
              <a:t>PADs</a:t>
            </a:r>
            <a:r>
              <a:rPr lang="ca-ES" sz="1600" dirty="0" smtClean="0">
                <a:solidFill>
                  <a:srgbClr val="0000FF"/>
                </a:solidFill>
              </a:rPr>
              <a:t>)</a:t>
            </a:r>
            <a:endParaRPr lang="ca-ES" sz="1600" dirty="0" smtClean="0">
              <a:solidFill>
                <a:srgbClr val="0000FF"/>
              </a:solidFill>
            </a:endParaRPr>
          </a:p>
        </p:txBody>
      </p:sp>
      <p:pic>
        <p:nvPicPr>
          <p:cNvPr id="5" name="Imat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88640"/>
            <a:ext cx="4032448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6272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1204004"/>
            <a:ext cx="849694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a-ES" sz="2400" b="1" dirty="0">
                <a:solidFill>
                  <a:srgbClr val="0000FF"/>
                </a:solidFill>
              </a:rPr>
              <a:t>Encàrrec Docent EPSEVG </a:t>
            </a:r>
            <a:r>
              <a:rPr lang="ca-ES" sz="2400" b="1" dirty="0" smtClean="0">
                <a:solidFill>
                  <a:srgbClr val="0000FF"/>
                </a:solidFill>
              </a:rPr>
              <a:t>2020/21</a:t>
            </a:r>
          </a:p>
          <a:p>
            <a:pPr>
              <a:spcAft>
                <a:spcPts val="600"/>
              </a:spcAft>
            </a:pPr>
            <a:r>
              <a:rPr lang="ca-ES" sz="2400" b="1" dirty="0" smtClean="0">
                <a:solidFill>
                  <a:srgbClr val="0000FF"/>
                </a:solidFill>
              </a:rPr>
              <a:t>3</a:t>
            </a:r>
            <a:r>
              <a:rPr lang="ca-ES" sz="2400" b="1" dirty="0" smtClean="0">
                <a:solidFill>
                  <a:srgbClr val="0000FF"/>
                </a:solidFill>
              </a:rPr>
              <a:t>. Dades de laboratoris i aules </a:t>
            </a:r>
            <a:r>
              <a:rPr lang="ca-ES" sz="2400" b="1" dirty="0" smtClean="0">
                <a:solidFill>
                  <a:srgbClr val="0000FF"/>
                </a:solidFill>
              </a:rPr>
              <a:t>Informàtiques</a:t>
            </a:r>
          </a:p>
          <a:p>
            <a:pPr>
              <a:spcAft>
                <a:spcPts val="600"/>
              </a:spcAft>
            </a:pPr>
            <a:r>
              <a:rPr lang="ca-ES" sz="2000" dirty="0" smtClean="0"/>
              <a:t>Per adequar la mida dels grups petits a les condicions de les pràctiques  i restriccions dels laboratoris,  s’han tingut en compte els punts següents:</a:t>
            </a:r>
          </a:p>
          <a:p>
            <a:pPr>
              <a:spcAft>
                <a:spcPts val="600"/>
              </a:spcAft>
            </a:pPr>
            <a:endParaRPr lang="ca-ES" sz="2000" b="1" dirty="0" smtClean="0">
              <a:solidFill>
                <a:srgbClr val="0000FF"/>
              </a:solidFill>
            </a:endParaRPr>
          </a:p>
          <a:p>
            <a:r>
              <a:rPr lang="ca-ES" sz="2000" b="1" dirty="0" smtClean="0">
                <a:solidFill>
                  <a:srgbClr val="0000FF"/>
                </a:solidFill>
              </a:rPr>
              <a:t>3.1. Llocs de treball i capacitat màxima per la matricula i l’encàrrec docent</a:t>
            </a:r>
          </a:p>
          <a:p>
            <a:endParaRPr lang="ca-ES" sz="2000" b="1" dirty="0" smtClean="0">
              <a:solidFill>
                <a:srgbClr val="0000FF"/>
              </a:solidFill>
            </a:endParaRPr>
          </a:p>
          <a:p>
            <a:r>
              <a:rPr lang="ca-ES" sz="2000" b="1" dirty="0" smtClean="0">
                <a:solidFill>
                  <a:srgbClr val="0000FF"/>
                </a:solidFill>
              </a:rPr>
              <a:t>3.2. Assignatures amb grups de laboratori de mida diferent a 20 estudiant</a:t>
            </a:r>
            <a:r>
              <a:rPr lang="ca-ES" b="1" dirty="0" smtClean="0">
                <a:solidFill>
                  <a:srgbClr val="0000FF"/>
                </a:solidFill>
              </a:rPr>
              <a:t>s</a:t>
            </a:r>
          </a:p>
          <a:p>
            <a:endParaRPr lang="ca-ES" b="1" dirty="0" smtClean="0">
              <a:solidFill>
                <a:srgbClr val="C00000"/>
              </a:solidFill>
            </a:endParaRPr>
          </a:p>
          <a:p>
            <a:endParaRPr lang="ca-ES" b="1" dirty="0" smtClean="0">
              <a:solidFill>
                <a:srgbClr val="C00000"/>
              </a:solidFill>
            </a:endParaRPr>
          </a:p>
          <a:p>
            <a:pPr marL="285750" indent="-285750">
              <a:buFontTx/>
              <a:buChar char="-"/>
            </a:pPr>
            <a:endParaRPr lang="ca-ES" sz="1400" dirty="0" smtClean="0"/>
          </a:p>
          <a:p>
            <a:pPr marL="285750" indent="-285750">
              <a:buFontTx/>
              <a:buChar char="-"/>
            </a:pPr>
            <a:endParaRPr lang="ca-ES" sz="1400" dirty="0" smtClean="0"/>
          </a:p>
          <a:p>
            <a:pPr marL="285750" indent="-285750">
              <a:buFontTx/>
              <a:buChar char="-"/>
            </a:pPr>
            <a:endParaRPr lang="ca-ES" sz="1600" dirty="0" smtClean="0">
              <a:solidFill>
                <a:srgbClr val="0000FF"/>
              </a:solidFill>
            </a:endParaRPr>
          </a:p>
        </p:txBody>
      </p:sp>
      <p:pic>
        <p:nvPicPr>
          <p:cNvPr id="5" name="Imat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88640"/>
            <a:ext cx="4032448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6759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196752"/>
            <a:ext cx="849694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b="1" dirty="0">
                <a:solidFill>
                  <a:srgbClr val="0000FF"/>
                </a:solidFill>
              </a:rPr>
              <a:t>Encàrrec Docent EPSEVG </a:t>
            </a:r>
            <a:r>
              <a:rPr lang="ca-ES" sz="2400" b="1" dirty="0" smtClean="0">
                <a:solidFill>
                  <a:srgbClr val="0000FF"/>
                </a:solidFill>
              </a:rPr>
              <a:t>2020/21</a:t>
            </a:r>
            <a:endParaRPr lang="ca-ES" sz="2400" dirty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r>
              <a:rPr lang="ca-ES" sz="2400" b="1" dirty="0" smtClean="0">
                <a:solidFill>
                  <a:srgbClr val="0000FF"/>
                </a:solidFill>
              </a:rPr>
              <a:t>4. Assignació d’assignatures als </a:t>
            </a:r>
            <a:r>
              <a:rPr lang="ca-ES" sz="2400" b="1" dirty="0" smtClean="0">
                <a:solidFill>
                  <a:srgbClr val="0000FF"/>
                </a:solidFill>
              </a:rPr>
              <a:t>departaments </a:t>
            </a:r>
          </a:p>
          <a:p>
            <a:pPr>
              <a:spcBef>
                <a:spcPts val="600"/>
              </a:spcBef>
            </a:pPr>
            <a:r>
              <a:rPr lang="ca-ES" b="1" dirty="0" smtClean="0">
                <a:solidFill>
                  <a:srgbClr val="0000FF"/>
                </a:solidFill>
              </a:rPr>
              <a:t>4.1. </a:t>
            </a:r>
            <a:r>
              <a:rPr lang="ca-ES" b="1" dirty="0" smtClean="0">
                <a:solidFill>
                  <a:srgbClr val="0000FF"/>
                </a:solidFill>
              </a:rPr>
              <a:t>Optatives </a:t>
            </a:r>
            <a:r>
              <a:rPr lang="ca-ES" b="1" dirty="0" smtClean="0">
                <a:solidFill>
                  <a:srgbClr val="0000FF"/>
                </a:solidFill>
              </a:rPr>
              <a:t>i </a:t>
            </a:r>
            <a:r>
              <a:rPr lang="ca-ES" b="1" dirty="0" smtClean="0">
                <a:solidFill>
                  <a:srgbClr val="0000FF"/>
                </a:solidFill>
              </a:rPr>
              <a:t>itineraris:</a:t>
            </a:r>
          </a:p>
          <a:p>
            <a:pPr>
              <a:spcBef>
                <a:spcPts val="600"/>
              </a:spcBef>
            </a:pPr>
            <a:endParaRPr lang="ca-ES" sz="2400" b="1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endParaRPr lang="ca-ES" sz="2400" b="1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endParaRPr lang="ca-ES" sz="2400" b="1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endParaRPr lang="ca-ES" sz="2400" b="1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endParaRPr lang="ca-ES" sz="2400" b="1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endParaRPr lang="ca-ES" sz="1600" dirty="0" smtClean="0">
              <a:solidFill>
                <a:srgbClr val="0000FF"/>
              </a:solidFill>
            </a:endParaRPr>
          </a:p>
        </p:txBody>
      </p:sp>
      <p:pic>
        <p:nvPicPr>
          <p:cNvPr id="5" name="Imat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88640"/>
            <a:ext cx="4032448" cy="108012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213" y="2646387"/>
            <a:ext cx="879157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57448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3362</TotalTime>
  <Words>648</Words>
  <Application>Microsoft Office PowerPoint</Application>
  <PresentationFormat>Presentación en pantalla (4:3)</PresentationFormat>
  <Paragraphs>177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l'Office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Company>UPC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UPC</dc:creator>
  <cp:lastModifiedBy>usuario</cp:lastModifiedBy>
  <cp:revision>202</cp:revision>
  <cp:lastPrinted>2018-03-21T13:20:23Z</cp:lastPrinted>
  <dcterms:created xsi:type="dcterms:W3CDTF">2017-04-06T08:15:04Z</dcterms:created>
  <dcterms:modified xsi:type="dcterms:W3CDTF">2020-02-20T23:54:18Z</dcterms:modified>
</cp:coreProperties>
</file>